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136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491659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1819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45706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8282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63055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805201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93189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70266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22329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1736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Shape 89"/>
          <p:cNvPicPr preferRelativeResize="0"/>
          <p:nvPr/>
        </p:nvPicPr>
        <p:blipFill rotWithShape="1">
          <a:blip r:embed="rId3">
            <a:alphaModFix/>
          </a:blip>
          <a:srcRect l="11511" t="9712" r="10071" b="2877"/>
          <a:stretch/>
        </p:blipFill>
        <p:spPr>
          <a:xfrm>
            <a:off x="2341503" y="262147"/>
            <a:ext cx="4364096" cy="324305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175259" y="3781960"/>
            <a:ext cx="8763000" cy="132343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0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Elimination </a:t>
            </a:r>
            <a:r>
              <a:rPr lang="en-US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Tournament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Round </a:t>
            </a:r>
            <a:r>
              <a:rPr lang="en-US" sz="40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lang="en-US" sz="4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Shape 91"/>
          <p:cNvSpPr/>
          <p:nvPr/>
        </p:nvSpPr>
        <p:spPr>
          <a:xfrm>
            <a:off x="2057400" y="5105400"/>
            <a:ext cx="5257799" cy="107721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 dirty="0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r>
              <a:rPr lang="en-US" sz="3200" b="0" i="0" u="none" strike="noStrike" cap="none" baseline="30000" dirty="0" smtClean="0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th </a:t>
            </a:r>
            <a:r>
              <a:rPr lang="en-US" sz="3200" b="0" i="0" u="none" strike="noStrike" cap="none" dirty="0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Annual WSMA Math Bowl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 dirty="0" smtClean="0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January 23</a:t>
            </a:r>
            <a:r>
              <a:rPr lang="en-US" sz="3200" baseline="30000" dirty="0" smtClean="0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rd</a:t>
            </a:r>
            <a:r>
              <a:rPr lang="en-US" sz="3200" b="0" i="0" u="none" strike="noStrike" cap="none" dirty="0" smtClean="0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, 2016</a:t>
            </a:r>
            <a:endParaRPr lang="en-US" sz="3200" b="0" i="0" u="none" strike="noStrike" cap="none" dirty="0">
              <a:solidFill>
                <a:srgbClr val="77777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/>
          <p:nvPr/>
        </p:nvSpPr>
        <p:spPr>
          <a:xfrm>
            <a:off x="190500" y="6210326"/>
            <a:ext cx="8763000" cy="461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 dirty="0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This test material is copyright © </a:t>
            </a:r>
            <a:r>
              <a:rPr lang="en-US" sz="1200" b="0" i="0" u="none" strike="noStrike" cap="none" dirty="0" smtClean="0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2016 </a:t>
            </a:r>
            <a:r>
              <a:rPr lang="en-US" sz="1200" b="0" i="0" u="none" strike="noStrike" cap="none" dirty="0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by the Washington Student Math Association and may not be distributed or reproduced other than for nonprofit educational purposes without the expressed written permission of WSMA. www.wastudentmath.org.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Shape 97"/>
          <p:cNvPicPr preferRelativeResize="0"/>
          <p:nvPr/>
        </p:nvPicPr>
        <p:blipFill rotWithShape="1">
          <a:blip r:embed="rId3">
            <a:alphaModFix/>
          </a:blip>
          <a:srcRect l="11511" t="9712" r="10071" b="2877"/>
          <a:stretch/>
        </p:blipFill>
        <p:spPr>
          <a:xfrm>
            <a:off x="298921" y="381000"/>
            <a:ext cx="2139477" cy="1589891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2971800" y="604445"/>
            <a:ext cx="5562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 1   </a:t>
            </a:r>
          </a:p>
        </p:txBody>
      </p:sp>
      <p:sp>
        <p:nvSpPr>
          <p:cNvPr id="99" name="Shape 99"/>
          <p:cNvSpPr/>
          <p:nvPr/>
        </p:nvSpPr>
        <p:spPr>
          <a:xfrm>
            <a:off x="2286000" y="6400800"/>
            <a:ext cx="4572000" cy="2769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cap="none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Copyright © 2016 by the Washington Student Math Association</a:t>
            </a:r>
          </a:p>
        </p:txBody>
      </p:sp>
      <p:sp>
        <p:nvSpPr>
          <p:cNvPr id="100" name="Shape 100"/>
          <p:cNvSpPr txBox="1"/>
          <p:nvPr/>
        </p:nvSpPr>
        <p:spPr>
          <a:xfrm>
            <a:off x="3682085" y="3655957"/>
            <a:ext cx="182741" cy="49244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0" i="0" u="none" strike="noStrike" cap="none">
                <a:latin typeface="Calibri"/>
                <a:ea typeface="Calibri"/>
                <a:cs typeface="Calibri"/>
                <a:sym typeface="Calibri"/>
              </a:rPr>
              <a:t> </a:t>
            </a:r>
          </a:p>
        </p:txBody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ways are there </a:t>
            </a:r>
            <a:r>
              <a:rPr lang="en-US"/>
              <a:t>to select 5 books from a collection of 7?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Shape 106"/>
          <p:cNvPicPr preferRelativeResize="0"/>
          <p:nvPr/>
        </p:nvPicPr>
        <p:blipFill rotWithShape="1">
          <a:blip r:embed="rId3">
            <a:alphaModFix/>
          </a:blip>
          <a:srcRect l="11511" t="9712" r="10071" b="2877"/>
          <a:stretch/>
        </p:blipFill>
        <p:spPr>
          <a:xfrm>
            <a:off x="298921" y="381000"/>
            <a:ext cx="2139477" cy="1589891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2971800" y="604445"/>
            <a:ext cx="5562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 2   </a:t>
            </a:r>
          </a:p>
        </p:txBody>
      </p:sp>
      <p:sp>
        <p:nvSpPr>
          <p:cNvPr id="108" name="Shape 108"/>
          <p:cNvSpPr/>
          <p:nvPr/>
        </p:nvSpPr>
        <p:spPr>
          <a:xfrm>
            <a:off x="2286000" y="6400800"/>
            <a:ext cx="4572000" cy="2769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Copyright © 2016 by the Washington Student Math Association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x="3682085" y="3655957"/>
            <a:ext cx="182741" cy="49244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 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/>
              <a:t>What is the area of a hexagon with side lengths of 2?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Shape 115"/>
          <p:cNvPicPr preferRelativeResize="0"/>
          <p:nvPr/>
        </p:nvPicPr>
        <p:blipFill rotWithShape="1">
          <a:blip r:embed="rId3">
            <a:alphaModFix/>
          </a:blip>
          <a:srcRect l="11511" t="9712" r="10071" b="2877"/>
          <a:stretch/>
        </p:blipFill>
        <p:spPr>
          <a:xfrm>
            <a:off x="298921" y="381000"/>
            <a:ext cx="2139477" cy="1589891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2971800" y="604445"/>
            <a:ext cx="5562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 3   </a:t>
            </a:r>
          </a:p>
        </p:txBody>
      </p:sp>
      <p:sp>
        <p:nvSpPr>
          <p:cNvPr id="117" name="Shape 117"/>
          <p:cNvSpPr/>
          <p:nvPr/>
        </p:nvSpPr>
        <p:spPr>
          <a:xfrm>
            <a:off x="2286000" y="6400800"/>
            <a:ext cx="4572000" cy="2769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Copyright © 2016 by the Washington Student Math Association</a:t>
            </a:r>
          </a:p>
        </p:txBody>
      </p:sp>
      <p:sp>
        <p:nvSpPr>
          <p:cNvPr id="118" name="Shape 118"/>
          <p:cNvSpPr txBox="1"/>
          <p:nvPr/>
        </p:nvSpPr>
        <p:spPr>
          <a:xfrm>
            <a:off x="3682085" y="3655957"/>
            <a:ext cx="182741" cy="49244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 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/>
              <a:t>Solve for x:      </a:t>
            </a: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/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/>
              <a:t>4x + 7 = 3x + 8</a:t>
            </a: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Shape 124"/>
          <p:cNvPicPr preferRelativeResize="0"/>
          <p:nvPr/>
        </p:nvPicPr>
        <p:blipFill rotWithShape="1">
          <a:blip r:embed="rId3">
            <a:alphaModFix/>
          </a:blip>
          <a:srcRect l="11511" t="9712" r="10071" b="2877"/>
          <a:stretch/>
        </p:blipFill>
        <p:spPr>
          <a:xfrm>
            <a:off x="298921" y="381000"/>
            <a:ext cx="2139477" cy="1589891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2971800" y="604445"/>
            <a:ext cx="5562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 4   </a:t>
            </a:r>
          </a:p>
        </p:txBody>
      </p:sp>
      <p:sp>
        <p:nvSpPr>
          <p:cNvPr id="126" name="Shape 126"/>
          <p:cNvSpPr/>
          <p:nvPr/>
        </p:nvSpPr>
        <p:spPr>
          <a:xfrm>
            <a:off x="2286000" y="6400800"/>
            <a:ext cx="4572000" cy="2769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Copyright © 2016 by the Washington Student Math Association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x="3682085" y="3655957"/>
            <a:ext cx="182741" cy="49244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 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/>
              <a:t>How many positive factors does 12 have?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Shape 133"/>
          <p:cNvPicPr preferRelativeResize="0"/>
          <p:nvPr/>
        </p:nvPicPr>
        <p:blipFill rotWithShape="1">
          <a:blip r:embed="rId3">
            <a:alphaModFix/>
          </a:blip>
          <a:srcRect l="11511" t="9712" r="10071" b="2877"/>
          <a:stretch/>
        </p:blipFill>
        <p:spPr>
          <a:xfrm>
            <a:off x="298921" y="381000"/>
            <a:ext cx="2139477" cy="1589891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Shape 134"/>
          <p:cNvSpPr txBox="1">
            <a:spLocks noGrp="1"/>
          </p:cNvSpPr>
          <p:nvPr>
            <p:ph type="title"/>
          </p:nvPr>
        </p:nvSpPr>
        <p:spPr>
          <a:xfrm>
            <a:off x="2971800" y="604445"/>
            <a:ext cx="5562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 5   </a:t>
            </a:r>
          </a:p>
        </p:txBody>
      </p:sp>
      <p:sp>
        <p:nvSpPr>
          <p:cNvPr id="135" name="Shape 135"/>
          <p:cNvSpPr/>
          <p:nvPr/>
        </p:nvSpPr>
        <p:spPr>
          <a:xfrm>
            <a:off x="2286000" y="6400800"/>
            <a:ext cx="4572000" cy="2769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Copyright © 2016 by the Washington Student Math Association</a:t>
            </a:r>
          </a:p>
        </p:txBody>
      </p:sp>
      <p:sp>
        <p:nvSpPr>
          <p:cNvPr id="136" name="Shape 136"/>
          <p:cNvSpPr txBox="1"/>
          <p:nvPr/>
        </p:nvSpPr>
        <p:spPr>
          <a:xfrm>
            <a:off x="3682085" y="3655957"/>
            <a:ext cx="182741" cy="49244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 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/>
              <a:t>How many multiples of 5 but not 15 are there between 1 and 100?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Shape 142"/>
          <p:cNvPicPr preferRelativeResize="0"/>
          <p:nvPr/>
        </p:nvPicPr>
        <p:blipFill rotWithShape="1">
          <a:blip r:embed="rId3">
            <a:alphaModFix/>
          </a:blip>
          <a:srcRect l="11511" t="9712" r="10071" b="2877"/>
          <a:stretch/>
        </p:blipFill>
        <p:spPr>
          <a:xfrm>
            <a:off x="298921" y="381000"/>
            <a:ext cx="2139477" cy="1589891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2971800" y="604445"/>
            <a:ext cx="5562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 6   </a:t>
            </a:r>
          </a:p>
        </p:txBody>
      </p:sp>
      <p:sp>
        <p:nvSpPr>
          <p:cNvPr id="144" name="Shape 144"/>
          <p:cNvSpPr/>
          <p:nvPr/>
        </p:nvSpPr>
        <p:spPr>
          <a:xfrm>
            <a:off x="2286000" y="6400800"/>
            <a:ext cx="4572000" cy="2769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Copyright © 2016 by the Washington Student Math Association</a:t>
            </a:r>
          </a:p>
        </p:txBody>
      </p:sp>
      <p:sp>
        <p:nvSpPr>
          <p:cNvPr id="145" name="Shape 145"/>
          <p:cNvSpPr txBox="1"/>
          <p:nvPr/>
        </p:nvSpPr>
        <p:spPr>
          <a:xfrm>
            <a:off x="3682085" y="3655957"/>
            <a:ext cx="182741" cy="49244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 </a:t>
            </a:r>
          </a:p>
        </p:txBody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dirty="0"/>
              <a:t>What is the probability </a:t>
            </a:r>
            <a:r>
              <a:rPr lang="en-US" dirty="0" smtClean="0"/>
              <a:t>that a random </a:t>
            </a:r>
            <a:r>
              <a:rPr lang="en-US" dirty="0"/>
              <a:t>point within </a:t>
            </a:r>
            <a:r>
              <a:rPr lang="en-US" dirty="0" smtClean="0"/>
              <a:t>a circle with radius 2 centimeters is </a:t>
            </a:r>
            <a:r>
              <a:rPr lang="en-US" dirty="0"/>
              <a:t>1 centimeter from the center?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Shape 151"/>
          <p:cNvPicPr preferRelativeResize="0"/>
          <p:nvPr/>
        </p:nvPicPr>
        <p:blipFill rotWithShape="1">
          <a:blip r:embed="rId3">
            <a:alphaModFix/>
          </a:blip>
          <a:srcRect l="11511" t="9712" r="10071" b="2877"/>
          <a:stretch/>
        </p:blipFill>
        <p:spPr>
          <a:xfrm>
            <a:off x="298921" y="381000"/>
            <a:ext cx="2139477" cy="1589891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2971800" y="604445"/>
            <a:ext cx="5562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 7   </a:t>
            </a:r>
          </a:p>
        </p:txBody>
      </p:sp>
      <p:sp>
        <p:nvSpPr>
          <p:cNvPr id="153" name="Shape 153"/>
          <p:cNvSpPr/>
          <p:nvPr/>
        </p:nvSpPr>
        <p:spPr>
          <a:xfrm>
            <a:off x="2286000" y="6400800"/>
            <a:ext cx="4572000" cy="2769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Copyright © 2016 by the Washington Student Math Association</a:t>
            </a:r>
          </a:p>
        </p:txBody>
      </p:sp>
      <p:sp>
        <p:nvSpPr>
          <p:cNvPr id="154" name="Shape 154"/>
          <p:cNvSpPr txBox="1"/>
          <p:nvPr/>
        </p:nvSpPr>
        <p:spPr>
          <a:xfrm>
            <a:off x="3682085" y="3655957"/>
            <a:ext cx="182741" cy="49244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 </a:t>
            </a:r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457200" y="2438400"/>
            <a:ext cx="8229600" cy="36877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buSzPct val="25000"/>
              <a:buNone/>
            </a:pPr>
            <a:r>
              <a:rPr lang="en-US" dirty="0"/>
              <a:t>What is the difference between the largest and smallest 4-digit number you can make, where each digit is distinct and is one of 1, 4, 7, 3, or 5?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Shape 160"/>
          <p:cNvPicPr preferRelativeResize="0"/>
          <p:nvPr/>
        </p:nvPicPr>
        <p:blipFill rotWithShape="1">
          <a:blip r:embed="rId3">
            <a:alphaModFix/>
          </a:blip>
          <a:srcRect l="11511" t="9712" r="10071" b="2877"/>
          <a:stretch/>
        </p:blipFill>
        <p:spPr>
          <a:xfrm>
            <a:off x="298921" y="381000"/>
            <a:ext cx="2139477" cy="1589891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2971800" y="604445"/>
            <a:ext cx="5562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Extra </a:t>
            </a:r>
            <a:r>
              <a:rPr lang="en-US" dirty="0" smtClean="0"/>
              <a:t>Question</a:t>
            </a:r>
            <a:endParaRPr lang="en-US" sz="4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Shape 162"/>
          <p:cNvSpPr/>
          <p:nvPr/>
        </p:nvSpPr>
        <p:spPr>
          <a:xfrm>
            <a:off x="2286000" y="6400800"/>
            <a:ext cx="4572000" cy="2769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>
                <a:solidFill>
                  <a:srgbClr val="777777"/>
                </a:solidFill>
                <a:latin typeface="Calibri"/>
                <a:ea typeface="Calibri"/>
                <a:cs typeface="Calibri"/>
                <a:sym typeface="Calibri"/>
              </a:rPr>
              <a:t>Copyright © 2016 by the Washington Student Math Association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3682085" y="3655957"/>
            <a:ext cx="182741" cy="49244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>
                <a:latin typeface="Calibri"/>
                <a:ea typeface="Calibri"/>
                <a:cs typeface="Calibri"/>
                <a:sym typeface="Calibri"/>
              </a:rPr>
              <a:t> 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4" name="Shape 164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57200" y="2438400"/>
                <a:ext cx="8229600" cy="36877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buClr>
                    <a:schemeClr val="dk1"/>
                  </a:buClr>
                  <a:buSzPct val="25000"/>
                  <a:buFont typeface="Arial"/>
                  <a:buNone/>
                </a:pPr>
                <a:r>
                  <a:rPr lang="en-US" dirty="0" smtClean="0"/>
                  <a:t>What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1234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b>
                    </m:sSub>
                  </m:oMath>
                </a14:m>
                <a:r>
                  <a:rPr lang="en-US" dirty="0" smtClean="0"/>
                  <a:t> in </a:t>
                </a:r>
                <a:r>
                  <a:rPr lang="en-US" dirty="0"/>
                  <a:t>base 10?</a:t>
                </a:r>
              </a:p>
            </p:txBody>
          </p:sp>
        </mc:Choice>
        <mc:Fallback xmlns="">
          <p:sp>
            <p:nvSpPr>
              <p:cNvPr id="164" name="Shape 16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2438400"/>
                <a:ext cx="8229600" cy="3687763"/>
              </a:xfrm>
              <a:prstGeom prst="rect">
                <a:avLst/>
              </a:prstGeom>
              <a:blipFill rotWithShape="0">
                <a:blip r:embed="rId5"/>
                <a:stretch>
                  <a:fillRect l="-1926" t="-198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259</Words>
  <Application>Microsoft Office PowerPoint</Application>
  <PresentationFormat>On-screen Show (4:3)</PresentationFormat>
  <Paragraphs>40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 Math</vt:lpstr>
      <vt:lpstr>Office Theme</vt:lpstr>
      <vt:lpstr>PowerPoint Presentation</vt:lpstr>
      <vt:lpstr>Problem 1   </vt:lpstr>
      <vt:lpstr>Problem 2   </vt:lpstr>
      <vt:lpstr>Problem 3   </vt:lpstr>
      <vt:lpstr>Problem 4   </vt:lpstr>
      <vt:lpstr>Problem 5   </vt:lpstr>
      <vt:lpstr>Problem 6   </vt:lpstr>
      <vt:lpstr>Problem 7   </vt:lpstr>
      <vt:lpstr>Extra Question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Sean Yu</cp:lastModifiedBy>
  <cp:revision>6</cp:revision>
  <dcterms:modified xsi:type="dcterms:W3CDTF">2016-01-22T22:21:23Z</dcterms:modified>
</cp:coreProperties>
</file>