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66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/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6056840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44495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537730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945203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223559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139703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041948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379816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463846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79534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buClr>
                <a:srgbClr val="888888"/>
              </a:buClr>
              <a:buFont typeface="Calibri"/>
              <a:buNone/>
              <a:defRPr/>
            </a:lvl1pPr>
            <a:lvl2pPr marL="457200" marR="0" indent="0" algn="ctr" rtl="0">
              <a:spcBef>
                <a:spcPts val="56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marR="0" indent="0" algn="ctr" rtl="0">
              <a:spcBef>
                <a:spcPts val="48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Clr>
                <a:srgbClr val="888888"/>
              </a:buClr>
              <a:buFont typeface="Calibri"/>
              <a:buNone/>
              <a:defRPr/>
            </a:lvl1pPr>
            <a:lvl2pPr marL="457200" indent="0" rtl="0">
              <a:buClr>
                <a:srgbClr val="888888"/>
              </a:buClr>
              <a:buFont typeface="Calibri"/>
              <a:buNone/>
              <a:defRPr/>
            </a:lvl2pPr>
            <a:lvl3pPr marL="914400" indent="0" rtl="0">
              <a:buClr>
                <a:srgbClr val="888888"/>
              </a:buClr>
              <a:buFont typeface="Calibri"/>
              <a:buNone/>
              <a:defRPr/>
            </a:lvl3pPr>
            <a:lvl4pPr marL="1371600" indent="0" rtl="0">
              <a:buClr>
                <a:srgbClr val="888888"/>
              </a:buClr>
              <a:buFont typeface="Calibri"/>
              <a:buNone/>
              <a:defRPr/>
            </a:lvl4pPr>
            <a:lvl5pPr marL="1828800" indent="0" rtl="0">
              <a:buClr>
                <a:srgbClr val="888888"/>
              </a:buClr>
              <a:buFont typeface="Calibri"/>
              <a:buNone/>
              <a:defRPr/>
            </a:lvl5pPr>
            <a:lvl6pPr marL="2286000" indent="0" rtl="0">
              <a:buClr>
                <a:srgbClr val="888888"/>
              </a:buClr>
              <a:buFont typeface="Calibri"/>
              <a:buNone/>
              <a:defRPr/>
            </a:lvl6pPr>
            <a:lvl7pPr marL="2743200" indent="0" rtl="0">
              <a:buClr>
                <a:srgbClr val="888888"/>
              </a:buClr>
              <a:buFont typeface="Calibri"/>
              <a:buNone/>
              <a:defRPr/>
            </a:lvl7pPr>
            <a:lvl8pPr marL="3200400" indent="0" rtl="0">
              <a:buClr>
                <a:srgbClr val="888888"/>
              </a:buClr>
              <a:buFont typeface="Calibri"/>
              <a:buNone/>
              <a:defRPr/>
            </a:lvl8pPr>
            <a:lvl9pPr marL="3657600" indent="0" rtl="0"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Calibri"/>
              <a:buNone/>
              <a:defRPr/>
            </a:lvl1pPr>
            <a:lvl2pPr marL="457200" indent="0" rtl="0">
              <a:buFont typeface="Calibri"/>
              <a:buNone/>
              <a:defRPr/>
            </a:lvl2pPr>
            <a:lvl3pPr marL="914400" indent="0" rtl="0">
              <a:buFont typeface="Calibri"/>
              <a:buNone/>
              <a:defRPr/>
            </a:lvl3pPr>
            <a:lvl4pPr marL="1371600" indent="0" rtl="0">
              <a:buFont typeface="Calibri"/>
              <a:buNone/>
              <a:defRPr/>
            </a:lvl4pPr>
            <a:lvl5pPr marL="1828800" indent="0" rtl="0">
              <a:buFont typeface="Calibri"/>
              <a:buNone/>
              <a:defRPr/>
            </a:lvl5pPr>
            <a:lvl6pPr marL="2286000" indent="0" rtl="0">
              <a:buFont typeface="Calibri"/>
              <a:buNone/>
              <a:defRPr/>
            </a:lvl6pPr>
            <a:lvl7pPr marL="2743200" indent="0" rtl="0">
              <a:buFont typeface="Calibri"/>
              <a:buNone/>
              <a:defRPr/>
            </a:lvl7pPr>
            <a:lvl8pPr marL="3200400" indent="0" rtl="0">
              <a:buFont typeface="Calibri"/>
              <a:buNone/>
              <a:defRPr/>
            </a:lvl8pPr>
            <a:lvl9pPr marL="3657600" indent="0" rtl="0"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Calibri"/>
              <a:buNone/>
              <a:defRPr/>
            </a:lvl1pPr>
            <a:lvl2pPr marL="457200" indent="0" rtl="0">
              <a:buFont typeface="Calibri"/>
              <a:buNone/>
              <a:defRPr/>
            </a:lvl2pPr>
            <a:lvl3pPr marL="914400" indent="0" rtl="0">
              <a:buFont typeface="Calibri"/>
              <a:buNone/>
              <a:defRPr/>
            </a:lvl3pPr>
            <a:lvl4pPr marL="1371600" indent="0" rtl="0">
              <a:buFont typeface="Calibri"/>
              <a:buNone/>
              <a:defRPr/>
            </a:lvl4pPr>
            <a:lvl5pPr marL="1828800" indent="0" rtl="0">
              <a:buFont typeface="Calibri"/>
              <a:buNone/>
              <a:defRPr/>
            </a:lvl5pPr>
            <a:lvl6pPr marL="2286000" indent="0" rtl="0">
              <a:buFont typeface="Calibri"/>
              <a:buNone/>
              <a:defRPr/>
            </a:lvl6pPr>
            <a:lvl7pPr marL="2743200" indent="0" rtl="0">
              <a:buFont typeface="Calibri"/>
              <a:buNone/>
              <a:defRPr/>
            </a:lvl7pPr>
            <a:lvl8pPr marL="3200400" indent="0" rtl="0">
              <a:buFont typeface="Calibri"/>
              <a:buNone/>
              <a:defRPr/>
            </a:lvl8pPr>
            <a:lvl9pPr marL="3657600" indent="0" rtl="0"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Calibri"/>
              <a:buNone/>
              <a:defRPr/>
            </a:lvl1pPr>
            <a:lvl2pPr marL="457200" indent="0" rtl="0">
              <a:buFont typeface="Calibri"/>
              <a:buNone/>
              <a:defRPr/>
            </a:lvl2pPr>
            <a:lvl3pPr marL="914400" indent="0" rtl="0">
              <a:buFont typeface="Calibri"/>
              <a:buNone/>
              <a:defRPr/>
            </a:lvl3pPr>
            <a:lvl4pPr marL="1371600" indent="0" rtl="0">
              <a:buFont typeface="Calibri"/>
              <a:buNone/>
              <a:defRPr/>
            </a:lvl4pPr>
            <a:lvl5pPr marL="1828800" indent="0" rtl="0">
              <a:buFont typeface="Calibri"/>
              <a:buNone/>
              <a:defRPr/>
            </a:lvl5pPr>
            <a:lvl6pPr marL="2286000" indent="0" rtl="0">
              <a:buFont typeface="Calibri"/>
              <a:buNone/>
              <a:defRPr/>
            </a:lvl6pPr>
            <a:lvl7pPr marL="2743200" indent="0" rtl="0">
              <a:buFont typeface="Calibri"/>
              <a:buNone/>
              <a:defRPr/>
            </a:lvl7pPr>
            <a:lvl8pPr marL="3200400" indent="0" rtl="0">
              <a:buFont typeface="Calibri"/>
              <a:buNone/>
              <a:defRPr/>
            </a:lvl8pPr>
            <a:lvl9pPr marL="3657600" indent="0" rtl="0"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Calibri"/>
              <a:buNone/>
              <a:defRPr/>
            </a:lvl1pPr>
            <a:lvl2pPr marL="457200" indent="0" rtl="0">
              <a:buFont typeface="Calibri"/>
              <a:buNone/>
              <a:defRPr/>
            </a:lvl2pPr>
            <a:lvl3pPr marL="914400" indent="0" rtl="0">
              <a:buFont typeface="Calibri"/>
              <a:buNone/>
              <a:defRPr/>
            </a:lvl3pPr>
            <a:lvl4pPr marL="1371600" indent="0" rtl="0">
              <a:buFont typeface="Calibri"/>
              <a:buNone/>
              <a:defRPr/>
            </a:lvl4pPr>
            <a:lvl5pPr marL="1828800" indent="0" rtl="0">
              <a:buFont typeface="Calibri"/>
              <a:buNone/>
              <a:defRPr/>
            </a:lvl5pPr>
            <a:lvl6pPr marL="2286000" indent="0" rtl="0">
              <a:buFont typeface="Calibri"/>
              <a:buNone/>
              <a:defRPr/>
            </a:lvl6pPr>
            <a:lvl7pPr marL="2743200" indent="0" rtl="0">
              <a:buFont typeface="Calibri"/>
              <a:buNone/>
              <a:defRPr/>
            </a:lvl7pPr>
            <a:lvl8pPr marL="3200400" indent="0" rtl="0">
              <a:buFont typeface="Calibri"/>
              <a:buNone/>
              <a:defRPr/>
            </a:lvl8pPr>
            <a:lvl9pPr marL="3657600" indent="0" rtl="0"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742950" marR="0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marL="1143000" marR="0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marL="20574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marL="25146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Shape 84"/>
          <p:cNvPicPr preferRelativeResize="0"/>
          <p:nvPr/>
        </p:nvPicPr>
        <p:blipFill rotWithShape="1">
          <a:blip r:embed="rId3"/>
          <a:srcRect l="11511" t="9712" r="10071" b="2877"/>
          <a:stretch/>
        </p:blipFill>
        <p:spPr>
          <a:xfrm>
            <a:off x="2341503" y="262147"/>
            <a:ext cx="4364096" cy="3243052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Shape 85"/>
          <p:cNvSpPr txBox="1"/>
          <p:nvPr/>
        </p:nvSpPr>
        <p:spPr>
          <a:xfrm>
            <a:off x="914399" y="3889683"/>
            <a:ext cx="7543800" cy="17543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6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Middle School Elimination </a:t>
            </a:r>
            <a:r>
              <a:rPr lang="en-US" sz="36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Tournament</a:t>
            </a:r>
          </a:p>
          <a:p>
            <a:pPr marL="0" marR="0" lvl="0" indent="0" algn="ctr" rtl="0">
              <a:buSzPct val="25000"/>
              <a:buNone/>
            </a:pPr>
            <a:r>
              <a:rPr lang="en-US" sz="36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Round 2</a:t>
            </a:r>
          </a:p>
        </p:txBody>
      </p:sp>
      <p:sp>
        <p:nvSpPr>
          <p:cNvPr id="86" name="Shape 86"/>
          <p:cNvSpPr/>
          <p:nvPr/>
        </p:nvSpPr>
        <p:spPr>
          <a:xfrm>
            <a:off x="2057400" y="5105400"/>
            <a:ext cx="5257799" cy="107721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dirty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r>
              <a:rPr lang="en-US" sz="3200" b="0" i="0" u="none" strike="noStrike" cap="none" baseline="30000" dirty="0" smtClean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th </a:t>
            </a:r>
            <a:r>
              <a:rPr lang="en-US" sz="3200" b="0" i="0" u="none" strike="noStrike" cap="none" baseline="0" dirty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Annual WSMA Math Bowl</a:t>
            </a:r>
          </a:p>
          <a:p>
            <a:pPr marL="0" marR="0" lvl="0" indent="0" algn="ctr" rtl="0">
              <a:buSzPct val="25000"/>
              <a:buNone/>
            </a:pPr>
            <a:r>
              <a:rPr lang="en-US" sz="3200" b="0" i="0" u="none" strike="noStrike" cap="none" baseline="0" dirty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March </a:t>
            </a:r>
            <a:r>
              <a:rPr lang="en-US" sz="3200" dirty="0" smtClean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r>
              <a:rPr lang="en-US" sz="3200" baseline="30000" dirty="0" smtClean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3200" b="0" i="0" u="none" strike="noStrike" cap="none" baseline="0" dirty="0" smtClean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, 2015</a:t>
            </a:r>
            <a:endParaRPr lang="en-US" sz="3200" b="0" i="0" u="none" strike="noStrike" cap="none" baseline="0" dirty="0">
              <a:solidFill>
                <a:srgbClr val="77777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/>
          <p:nvPr/>
        </p:nvSpPr>
        <p:spPr>
          <a:xfrm>
            <a:off x="190500" y="6210326"/>
            <a:ext cx="8763000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 dirty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This test material is copyright © </a:t>
            </a:r>
            <a:r>
              <a:rPr lang="en-US" sz="1200" b="0" i="0" u="none" strike="noStrike" cap="none" baseline="0" dirty="0" smtClean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2015 </a:t>
            </a:r>
            <a:r>
              <a:rPr lang="en-US" sz="1200" b="0" i="0" u="none" strike="noStrike" cap="none" baseline="0" dirty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by the Washington Student Math Association and may not be distributed or reproduced other than for nonprofit educational purposes without the expressed written permission of WSMA. www.wastudentmath.org.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Shape 93"/>
          <p:cNvPicPr preferRelativeResize="0"/>
          <p:nvPr/>
        </p:nvPicPr>
        <p:blipFill rotWithShape="1">
          <a:blip r:embed="rId3"/>
          <a:srcRect l="11511" t="9712" r="10071" b="2877"/>
          <a:stretch/>
        </p:blipFill>
        <p:spPr>
          <a:xfrm>
            <a:off x="298921" y="381000"/>
            <a:ext cx="2139477" cy="1589891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Problem 1   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457200" y="2438400"/>
            <a:ext cx="8229600" cy="2971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SzPct val="25000"/>
              <a:buNone/>
            </a:pP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many non-zero monetary values can you make with any combination of 3 pennies, 1 nickel, 1 dime, and 1 quarter?</a:t>
            </a:r>
          </a:p>
        </p:txBody>
      </p:sp>
      <p:sp>
        <p:nvSpPr>
          <p:cNvPr id="96" name="Shape 96"/>
          <p:cNvSpPr/>
          <p:nvPr/>
        </p:nvSpPr>
        <p:spPr>
          <a:xfrm>
            <a:off x="2286000" y="6400800"/>
            <a:ext cx="4572000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 dirty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Copyright © </a:t>
            </a:r>
            <a:r>
              <a:rPr lang="en-US" sz="1200" b="0" i="0" u="none" strike="noStrike" cap="none" baseline="0" dirty="0" smtClean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2015 </a:t>
            </a:r>
            <a:r>
              <a:rPr lang="en-US" sz="1200" b="0" i="0" u="none" strike="noStrike" cap="none" baseline="0" dirty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by the Washington Student Math Association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Shape 101"/>
          <p:cNvPicPr preferRelativeResize="0"/>
          <p:nvPr/>
        </p:nvPicPr>
        <p:blipFill rotWithShape="1">
          <a:blip r:embed="rId3"/>
          <a:srcRect l="11511" t="9712" r="10071" b="2877"/>
          <a:stretch/>
        </p:blipFill>
        <p:spPr>
          <a:xfrm>
            <a:off x="298921" y="381000"/>
            <a:ext cx="2139477" cy="1589891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Problem 2  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457200" y="2438400"/>
            <a:ext cx="8229600" cy="2971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Mr. Clam the oyster produces one pearl starting on day 1. After that, he only produces pearls on days if and only if the day number has exactly 2 prime factors. For example, he would make a pearl on day 15 but not day 16. How many pearls does he make in 20 days?</a:t>
            </a:r>
          </a:p>
        </p:txBody>
      </p:sp>
      <p:sp>
        <p:nvSpPr>
          <p:cNvPr id="104" name="Shape 104"/>
          <p:cNvSpPr/>
          <p:nvPr/>
        </p:nvSpPr>
        <p:spPr>
          <a:xfrm>
            <a:off x="2286000" y="6400800"/>
            <a:ext cx="4572000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 dirty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Copyright © </a:t>
            </a:r>
            <a:r>
              <a:rPr lang="en-US" sz="1200" b="0" i="0" u="none" strike="noStrike" cap="none" baseline="0" dirty="0" smtClean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2015 </a:t>
            </a:r>
            <a:r>
              <a:rPr lang="en-US" sz="1200" b="0" i="0" u="none" strike="noStrike" cap="none" baseline="0" dirty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by the Washington Student Math Association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Shape 109"/>
          <p:cNvPicPr preferRelativeResize="0"/>
          <p:nvPr/>
        </p:nvPicPr>
        <p:blipFill rotWithShape="1">
          <a:blip r:embed="rId3"/>
          <a:srcRect l="11511" t="9712" r="10071" b="2877"/>
          <a:stretch/>
        </p:blipFill>
        <p:spPr>
          <a:xfrm>
            <a:off x="298921" y="381000"/>
            <a:ext cx="2139477" cy="1589891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Problem 3   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457200" y="2438400"/>
            <a:ext cx="8229600" cy="2971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SzPct val="25000"/>
              <a:buNone/>
            </a:pP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many positive 2 digit integers exist whose digits, when multiplied, produce an even number?</a:t>
            </a:r>
          </a:p>
        </p:txBody>
      </p:sp>
      <p:sp>
        <p:nvSpPr>
          <p:cNvPr id="112" name="Shape 112"/>
          <p:cNvSpPr/>
          <p:nvPr/>
        </p:nvSpPr>
        <p:spPr>
          <a:xfrm>
            <a:off x="2286000" y="6400800"/>
            <a:ext cx="4572000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 dirty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Copyright © </a:t>
            </a:r>
            <a:r>
              <a:rPr lang="en-US" sz="1200" b="0" i="0" u="none" strike="noStrike" cap="none" baseline="0" dirty="0" smtClean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2015 </a:t>
            </a:r>
            <a:r>
              <a:rPr lang="en-US" sz="1200" b="0" i="0" u="none" strike="noStrike" cap="none" baseline="0" dirty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by the Washington Student Math Association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Shape 117"/>
          <p:cNvPicPr preferRelativeResize="0"/>
          <p:nvPr/>
        </p:nvPicPr>
        <p:blipFill rotWithShape="1">
          <a:blip r:embed="rId3"/>
          <a:srcRect l="11511" t="9712" r="10071" b="2877"/>
          <a:stretch/>
        </p:blipFill>
        <p:spPr>
          <a:xfrm>
            <a:off x="298921" y="381000"/>
            <a:ext cx="2139477" cy="1589891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Problem 4   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457200" y="2438400"/>
            <a:ext cx="8229600" cy="2971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SzPct val="25000"/>
              <a:buNone/>
            </a:pP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Paul can paint a house in 4 hours. George can paint the same house in 5 and a half hours. if they work together, how many hours will it take to paint the house? Express your answer as an improper fraction.</a:t>
            </a:r>
          </a:p>
        </p:txBody>
      </p:sp>
      <p:sp>
        <p:nvSpPr>
          <p:cNvPr id="120" name="Shape 120"/>
          <p:cNvSpPr/>
          <p:nvPr/>
        </p:nvSpPr>
        <p:spPr>
          <a:xfrm>
            <a:off x="2286000" y="6400800"/>
            <a:ext cx="4572000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 dirty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Copyright © </a:t>
            </a:r>
            <a:r>
              <a:rPr lang="en-US" sz="1200" b="0" i="0" u="none" strike="noStrike" cap="none" baseline="0" dirty="0" smtClean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2015 </a:t>
            </a:r>
            <a:r>
              <a:rPr lang="en-US" sz="1200" b="0" i="0" u="none" strike="noStrike" cap="none" baseline="0" dirty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by the Washington Student Math Association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Shape 125"/>
          <p:cNvPicPr preferRelativeResize="0"/>
          <p:nvPr/>
        </p:nvPicPr>
        <p:blipFill rotWithShape="1">
          <a:blip r:embed="rId3"/>
          <a:srcRect l="11511" t="9712" r="10071" b="2877"/>
          <a:stretch/>
        </p:blipFill>
        <p:spPr>
          <a:xfrm>
            <a:off x="298921" y="381000"/>
            <a:ext cx="2139477" cy="1589891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Problem 5   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457200" y="2438400"/>
            <a:ext cx="8229600" cy="2971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SzPct val="25000"/>
              <a:buNone/>
            </a:pP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Find the volume of a trapezoidal prism with base lengths 5 and 8, a base height of 3, and a height of 16.</a:t>
            </a:r>
          </a:p>
        </p:txBody>
      </p:sp>
      <p:sp>
        <p:nvSpPr>
          <p:cNvPr id="128" name="Shape 128"/>
          <p:cNvSpPr/>
          <p:nvPr/>
        </p:nvSpPr>
        <p:spPr>
          <a:xfrm>
            <a:off x="2286000" y="6400800"/>
            <a:ext cx="4572000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 dirty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Copyright © </a:t>
            </a:r>
            <a:r>
              <a:rPr lang="en-US" sz="1200" b="0" i="0" u="none" strike="noStrike" cap="none" baseline="0" dirty="0" smtClean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2015 </a:t>
            </a:r>
            <a:r>
              <a:rPr lang="en-US" sz="1200" b="0" i="0" u="none" strike="noStrike" cap="none" baseline="0" dirty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by the Washington Student Math Association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Shape 133"/>
          <p:cNvPicPr preferRelativeResize="0"/>
          <p:nvPr/>
        </p:nvPicPr>
        <p:blipFill rotWithShape="1">
          <a:blip r:embed="rId3"/>
          <a:srcRect l="11511" t="9712" r="10071" b="2877"/>
          <a:stretch/>
        </p:blipFill>
        <p:spPr>
          <a:xfrm>
            <a:off x="298921" y="381000"/>
            <a:ext cx="2139477" cy="1589891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Problem 6 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5" name="Shape 135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457200" y="2438400"/>
                <a:ext cx="8458200" cy="3657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buSzPct val="25000"/>
                  <a:buNone/>
                </a:pPr>
                <a:r>
                  <a:rPr lang="en-US" sz="3200" dirty="0" smtClean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What is the square root of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Calibri"/>
                        <a:cs typeface="Calibri"/>
                        <a:sym typeface="Calibri"/>
                      </a:rPr>
                      <m:t>5</m:t>
                    </m:r>
                    <m:r>
                      <a:rPr lang="en-US" sz="3200" b="0" i="1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/>
                        <a:sym typeface="Calibri"/>
                      </a:rPr>
                      <m:t>×6×7×8+1?</m:t>
                    </m:r>
                  </m:oMath>
                </a14:m>
                <a:endParaRPr lang="en-US" sz="32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mc:Choice>
        <mc:Fallback>
          <p:sp>
            <p:nvSpPr>
              <p:cNvPr id="135" name="Shape 135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2438400"/>
                <a:ext cx="8458200" cy="3657600"/>
              </a:xfrm>
              <a:prstGeom prst="rect">
                <a:avLst/>
              </a:prstGeom>
              <a:blipFill rotWithShape="0">
                <a:blip r:embed="rId4"/>
                <a:stretch>
                  <a:fillRect l="-1873" t="-2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6" name="Shape 136"/>
          <p:cNvSpPr/>
          <p:nvPr/>
        </p:nvSpPr>
        <p:spPr>
          <a:xfrm>
            <a:off x="2286000" y="6400800"/>
            <a:ext cx="4572000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 dirty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Copyright © </a:t>
            </a:r>
            <a:r>
              <a:rPr lang="en-US" sz="1200" b="0" i="0" u="none" strike="noStrike" cap="none" baseline="0" dirty="0" smtClean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2015 </a:t>
            </a:r>
            <a:r>
              <a:rPr lang="en-US" sz="1200" b="0" i="0" u="none" strike="noStrike" cap="none" baseline="0" dirty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by the Washington Student Math Association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Shape 141"/>
          <p:cNvPicPr preferRelativeResize="0"/>
          <p:nvPr/>
        </p:nvPicPr>
        <p:blipFill rotWithShape="1">
          <a:blip r:embed="rId3"/>
          <a:srcRect l="11511" t="9712" r="10071" b="2877"/>
          <a:stretch/>
        </p:blipFill>
        <p:spPr>
          <a:xfrm>
            <a:off x="298921" y="381000"/>
            <a:ext cx="2139477" cy="1589891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Problem 7   </a:t>
            </a:r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457200" y="2438400"/>
            <a:ext cx="8229600" cy="2971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SzPct val="25000"/>
              <a:buNone/>
            </a:pPr>
            <a:r>
              <a:rPr lang="en-US" sz="29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have 5 quarters, 6 dimes, and 4 nickels in my pocket. If I take them out of my pocket without putting them back in, what is the probability that the fifth coin I pull out is a quarter?</a:t>
            </a:r>
          </a:p>
        </p:txBody>
      </p:sp>
      <p:sp>
        <p:nvSpPr>
          <p:cNvPr id="144" name="Shape 144"/>
          <p:cNvSpPr/>
          <p:nvPr/>
        </p:nvSpPr>
        <p:spPr>
          <a:xfrm>
            <a:off x="2286000" y="6400800"/>
            <a:ext cx="4572000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 dirty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Copyright © </a:t>
            </a:r>
            <a:r>
              <a:rPr lang="en-US" sz="1200" b="0" i="0" u="none" strike="noStrike" cap="none" baseline="0" dirty="0" smtClean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2015 </a:t>
            </a:r>
            <a:r>
              <a:rPr lang="en-US" sz="1200" b="0" i="0" u="none" strike="noStrike" cap="none" baseline="0" dirty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by the Washington Student Math Association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Shape 149"/>
          <p:cNvPicPr preferRelativeResize="0"/>
          <p:nvPr/>
        </p:nvPicPr>
        <p:blipFill rotWithShape="1">
          <a:blip r:embed="rId3"/>
          <a:srcRect l="11511" t="9712" r="10071" b="2877"/>
          <a:stretch/>
        </p:blipFill>
        <p:spPr>
          <a:xfrm>
            <a:off x="298921" y="381000"/>
            <a:ext cx="2139477" cy="1589891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Extra Question</a:t>
            </a:r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457200" y="2438400"/>
            <a:ext cx="8229600" cy="2971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SzPct val="25000"/>
              <a:buNone/>
            </a:pP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the smaller angle in degrees between the two hands on an analog clock at 3:15?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lang="en-US" sz="3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Shape 152"/>
          <p:cNvSpPr/>
          <p:nvPr/>
        </p:nvSpPr>
        <p:spPr>
          <a:xfrm>
            <a:off x="2286000" y="6400800"/>
            <a:ext cx="4572000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 dirty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Copyright © </a:t>
            </a:r>
            <a:r>
              <a:rPr lang="en-US" sz="1200" b="0" i="0" u="none" strike="noStrike" cap="none" baseline="0" dirty="0" smtClean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2015 </a:t>
            </a:r>
            <a:r>
              <a:rPr lang="en-US" sz="1200" b="0" i="0" u="none" strike="noStrike" cap="none" baseline="0" dirty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by the Washington Student Math Association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386</Words>
  <Application>Microsoft Office PowerPoint</Application>
  <PresentationFormat>On-screen Show (4:3)</PresentationFormat>
  <Paragraphs>30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Cambria Math</vt:lpstr>
      <vt:lpstr>Office Theme</vt:lpstr>
      <vt:lpstr>PowerPoint Presentation</vt:lpstr>
      <vt:lpstr>Problem 1   </vt:lpstr>
      <vt:lpstr>Problem 2  </vt:lpstr>
      <vt:lpstr>Problem 3   </vt:lpstr>
      <vt:lpstr>Problem 4   </vt:lpstr>
      <vt:lpstr>Problem 5   </vt:lpstr>
      <vt:lpstr>Problem 6   </vt:lpstr>
      <vt:lpstr>Problem 7   </vt:lpstr>
      <vt:lpstr>Extra Question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</dc:creator>
  <cp:lastModifiedBy>Microsoft account</cp:lastModifiedBy>
  <cp:revision>3</cp:revision>
  <dcterms:modified xsi:type="dcterms:W3CDTF">2015-02-23T02:28:53Z</dcterms:modified>
</cp:coreProperties>
</file>