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06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4605684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1" name="Shape 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044495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3773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4520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2355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3970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4194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7981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6384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953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srcRect l="11511" t="9712" r="10071" b="2877"/>
          <a:stretch/>
        </p:blipFill>
        <p:spPr>
          <a:xfrm>
            <a:off x="2341503" y="262147"/>
            <a:ext cx="4364096" cy="3243052"/>
          </a:xfrm>
          <a:prstGeom prst="rect">
            <a:avLst/>
          </a:prstGeom>
          <a:noFill/>
          <a:ln>
            <a:noFill/>
          </a:ln>
        </p:spPr>
      </p:pic>
      <p:sp>
        <p:nvSpPr>
          <p:cNvPr id="85" name="Shape 85"/>
          <p:cNvSpPr txBox="1"/>
          <p:nvPr/>
        </p:nvSpPr>
        <p:spPr>
          <a:xfrm>
            <a:off x="838200" y="3505200"/>
            <a:ext cx="7543800" cy="175432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5400" b="0" i="0" u="none" strike="noStrike" cap="none" baseline="0">
                <a:solidFill>
                  <a:schemeClr val="dk1"/>
                </a:solidFill>
                <a:latin typeface="Calibri"/>
                <a:ea typeface="Calibri"/>
                <a:cs typeface="Calibri"/>
                <a:sym typeface="Calibri"/>
              </a:rPr>
              <a:t>Elimination Tournament</a:t>
            </a:r>
          </a:p>
          <a:p>
            <a:pPr marL="0" marR="0" lvl="0" indent="0" algn="ctr" rtl="0">
              <a:buSzPct val="25000"/>
              <a:buNone/>
            </a:pPr>
            <a:r>
              <a:rPr lang="en-US" sz="5400" b="0" i="0" u="none" strike="noStrike" cap="none" baseline="0">
                <a:solidFill>
                  <a:schemeClr val="dk1"/>
                </a:solidFill>
                <a:latin typeface="Calibri"/>
                <a:ea typeface="Calibri"/>
                <a:cs typeface="Calibri"/>
                <a:sym typeface="Calibri"/>
              </a:rPr>
              <a:t>Round 2</a:t>
            </a:r>
          </a:p>
        </p:txBody>
      </p:sp>
      <p:sp>
        <p:nvSpPr>
          <p:cNvPr id="86" name="Shape 86"/>
          <p:cNvSpPr/>
          <p:nvPr/>
        </p:nvSpPr>
        <p:spPr>
          <a:xfrm>
            <a:off x="2057400" y="5105400"/>
            <a:ext cx="5257799" cy="107721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0" i="0" u="none" strike="noStrike" cap="none" baseline="0">
                <a:solidFill>
                  <a:srgbClr val="777777"/>
                </a:solidFill>
                <a:latin typeface="Calibri"/>
                <a:ea typeface="Calibri"/>
                <a:cs typeface="Calibri"/>
                <a:sym typeface="Calibri"/>
              </a:rPr>
              <a:t>4</a:t>
            </a:r>
            <a:r>
              <a:rPr lang="en-US" sz="3200" b="0" i="0" u="none" strike="noStrike" cap="none" baseline="30000">
                <a:solidFill>
                  <a:srgbClr val="777777"/>
                </a:solidFill>
                <a:latin typeface="Calibri"/>
                <a:ea typeface="Calibri"/>
                <a:cs typeface="Calibri"/>
                <a:sym typeface="Calibri"/>
              </a:rPr>
              <a:t>th </a:t>
            </a:r>
            <a:r>
              <a:rPr lang="en-US" sz="3200" b="0" i="0" u="none" strike="noStrike" cap="none" baseline="0">
                <a:solidFill>
                  <a:srgbClr val="777777"/>
                </a:solidFill>
                <a:latin typeface="Calibri"/>
                <a:ea typeface="Calibri"/>
                <a:cs typeface="Calibri"/>
                <a:sym typeface="Calibri"/>
              </a:rPr>
              <a:t>Annual WSMA Math Bowl</a:t>
            </a:r>
          </a:p>
          <a:p>
            <a:pPr marL="0" marR="0" lvl="0" indent="0" algn="ctr" rtl="0">
              <a:buSzPct val="25000"/>
              <a:buNone/>
            </a:pPr>
            <a:r>
              <a:rPr lang="en-US" sz="3200" b="0" i="0" u="none" strike="noStrike" cap="none" baseline="0">
                <a:solidFill>
                  <a:srgbClr val="777777"/>
                </a:solidFill>
                <a:latin typeface="Calibri"/>
                <a:ea typeface="Calibri"/>
                <a:cs typeface="Calibri"/>
                <a:sym typeface="Calibri"/>
              </a:rPr>
              <a:t>March 29, 2014</a:t>
            </a:r>
          </a:p>
        </p:txBody>
      </p:sp>
      <p:sp>
        <p:nvSpPr>
          <p:cNvPr id="87" name="Shape 87"/>
          <p:cNvSpPr/>
          <p:nvPr/>
        </p:nvSpPr>
        <p:spPr>
          <a:xfrm>
            <a:off x="190500" y="6210326"/>
            <a:ext cx="87630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This test material is copyright © 2014 by the Washington Student Math Association and may not be distributed or reproduced other than for nonprofit educational purposes without the expressed written permission of WSMA. www.wastudentmath.org.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Shape 9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94" name="Shape 9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   </a:t>
            </a:r>
          </a:p>
        </p:txBody>
      </p:sp>
      <p:sp>
        <p:nvSpPr>
          <p:cNvPr id="95" name="Shape 95"/>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Assuming there really are 49 flavors in a jar of jelly beans, how many jelly beans does Steven need to eat in order to guarantee that at least 3 of the same </a:t>
            </a:r>
            <a:r>
              <a:rPr lang="en-US" sz="3200">
                <a:solidFill>
                  <a:schemeClr val="dk1"/>
                </a:solidFill>
                <a:latin typeface="Calibri"/>
                <a:ea typeface="Calibri"/>
                <a:cs typeface="Calibri"/>
                <a:sym typeface="Calibri"/>
              </a:rPr>
              <a:t>flavor </a:t>
            </a:r>
            <a:r>
              <a:rPr lang="en-US" sz="3200" b="0" i="0" u="none" strike="noStrike" cap="none" baseline="0">
                <a:solidFill>
                  <a:schemeClr val="dk1"/>
                </a:solidFill>
                <a:latin typeface="Calibri"/>
                <a:ea typeface="Calibri"/>
                <a:cs typeface="Calibri"/>
                <a:sym typeface="Calibri"/>
              </a:rPr>
              <a:t>are eaten?</a:t>
            </a:r>
          </a:p>
        </p:txBody>
      </p:sp>
      <p:sp>
        <p:nvSpPr>
          <p:cNvPr id="96" name="Shape 9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02" name="Shape 10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2  </a:t>
            </a:r>
          </a:p>
        </p:txBody>
      </p:sp>
      <p:sp>
        <p:nvSpPr>
          <p:cNvPr id="103" name="Shape 10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Derek is out to lunch. Because it is his birthday, he gets 20% off his bill before tax and tip. </a:t>
            </a:r>
            <a:r>
              <a:rPr lang="en-US" sz="3200">
                <a:solidFill>
                  <a:schemeClr val="dk1"/>
                </a:solidFill>
                <a:latin typeface="Calibri"/>
                <a:ea typeface="Calibri"/>
                <a:cs typeface="Calibri"/>
                <a:sym typeface="Calibri"/>
              </a:rPr>
              <a:t>A 18% tip is calculated onto is new bill, and an additional 9% tax onto that.</a:t>
            </a:r>
            <a:r>
              <a:rPr lang="en-US" sz="3200" b="0" i="0" u="none" strike="noStrike" cap="none" baseline="0">
                <a:solidFill>
                  <a:schemeClr val="dk1"/>
                </a:solidFill>
                <a:latin typeface="Calibri"/>
                <a:ea typeface="Calibri"/>
                <a:cs typeface="Calibri"/>
                <a:sym typeface="Calibri"/>
              </a:rPr>
              <a:t> What percent of his original bill does Derek ultimately pay? Round your answer to the nearest percent.</a:t>
            </a:r>
          </a:p>
        </p:txBody>
      </p:sp>
      <p:sp>
        <p:nvSpPr>
          <p:cNvPr id="104" name="Shape 10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0" name="Shape 11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3   </a:t>
            </a:r>
          </a:p>
        </p:txBody>
      </p:sp>
      <p:sp>
        <p:nvSpPr>
          <p:cNvPr id="111" name="Shape 11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There are 8 couples at a party. Each person wants to meet everyone else, so they all shake hands. If everyone shakes everyone else’s hand exactly once, but not the hands of their partners, how many handshakes occur?</a:t>
            </a:r>
          </a:p>
        </p:txBody>
      </p:sp>
      <p:sp>
        <p:nvSpPr>
          <p:cNvPr id="112" name="Shape 11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8" name="Shape 11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4   </a:t>
            </a:r>
          </a:p>
        </p:txBody>
      </p:sp>
      <p:sp>
        <p:nvSpPr>
          <p:cNvPr id="119" name="Shape 11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Arthi has many different keys. What is the largest number of keys she can have on a ring such that she can get from any ordering of keys to another by rotating or reflecting?</a:t>
            </a:r>
          </a:p>
        </p:txBody>
      </p:sp>
      <p:sp>
        <p:nvSpPr>
          <p:cNvPr id="120" name="Shape 120"/>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26" name="Shape 12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5   </a:t>
            </a:r>
          </a:p>
        </p:txBody>
      </p:sp>
      <p:sp>
        <p:nvSpPr>
          <p:cNvPr id="127" name="Shape 127"/>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The ratio of the width to the length of rectangle S is 1:2. If the width is increased by 10 and the length by 5, the area increases by 50%. Find the product of all possible values of the original length.</a:t>
            </a:r>
          </a:p>
        </p:txBody>
      </p:sp>
      <p:sp>
        <p:nvSpPr>
          <p:cNvPr id="128" name="Shape 128"/>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34" name="Shape 13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6   </a:t>
            </a:r>
          </a:p>
        </p:txBody>
      </p:sp>
      <p:sp>
        <p:nvSpPr>
          <p:cNvPr id="135" name="Shape 135"/>
          <p:cNvSpPr txBox="1">
            <a:spLocks noGrp="1"/>
          </p:cNvSpPr>
          <p:nvPr>
            <p:ph type="body" idx="1"/>
          </p:nvPr>
        </p:nvSpPr>
        <p:spPr>
          <a:xfrm>
            <a:off x="457200" y="2438400"/>
            <a:ext cx="8458200" cy="36576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Find the maximum volume of </a:t>
            </a:r>
            <a:r>
              <a:rPr lang="en-US" sz="3200">
                <a:solidFill>
                  <a:schemeClr val="dk1"/>
                </a:solidFill>
                <a:latin typeface="Calibri"/>
                <a:ea typeface="Calibri"/>
                <a:cs typeface="Calibri"/>
                <a:sym typeface="Calibri"/>
              </a:rPr>
              <a:t>a</a:t>
            </a:r>
            <a:r>
              <a:rPr lang="en-US" sz="3200" b="0" i="0" u="none" strike="noStrike" cap="none" baseline="0">
                <a:solidFill>
                  <a:schemeClr val="dk1"/>
                </a:solidFill>
                <a:latin typeface="Calibri"/>
                <a:ea typeface="Calibri"/>
                <a:cs typeface="Calibri"/>
                <a:sym typeface="Calibri"/>
              </a:rPr>
              <a:t> rectangular prism that is inscribed in a sphere with a radius of 6.</a:t>
            </a:r>
          </a:p>
        </p:txBody>
      </p:sp>
      <p:sp>
        <p:nvSpPr>
          <p:cNvPr id="136" name="Shape 13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42" name="Shape 14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7   </a:t>
            </a:r>
          </a:p>
        </p:txBody>
      </p:sp>
      <p:sp>
        <p:nvSpPr>
          <p:cNvPr id="143" name="Shape 14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950" b="0" i="0" u="none" strike="noStrike" cap="none" baseline="0">
                <a:solidFill>
                  <a:schemeClr val="dk1"/>
                </a:solidFill>
                <a:latin typeface="Calibri"/>
                <a:ea typeface="Calibri"/>
                <a:cs typeface="Calibri"/>
                <a:sym typeface="Calibri"/>
              </a:rPr>
              <a:t>Steven and Andrew are writing Math Bowl problems. Steven writes at a rate of 11 problems a day, while Andrew writes at a rate of 7 problems a day. What fraction of time will they finish in if they both work constantly, as opposed to if each simultaneously writes half the problems?</a:t>
            </a:r>
          </a:p>
        </p:txBody>
      </p:sp>
      <p:sp>
        <p:nvSpPr>
          <p:cNvPr id="144" name="Shape 14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50" name="Shape 15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Extra Question</a:t>
            </a:r>
          </a:p>
        </p:txBody>
      </p:sp>
      <mc:AlternateContent xmlns:mc="http://schemas.openxmlformats.org/markup-compatibility/2006">
        <mc:Choice xmlns:a14="http://schemas.microsoft.com/office/drawing/2010/main" Requires="a14">
          <p:sp>
            <p:nvSpPr>
              <p:cNvPr id="151" name="Shape 15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dirty="0" smtClean="0">
                    <a:solidFill>
                      <a:schemeClr val="dk1"/>
                    </a:solidFill>
                    <a:latin typeface="Calibri"/>
                    <a:ea typeface="Calibri"/>
                    <a:cs typeface="Calibri"/>
                    <a:sym typeface="Calibri"/>
                  </a:rPr>
                  <a:t>If </a:t>
                </a:r>
                <a14:m>
                  <m:oMath xmlns:m="http://schemas.openxmlformats.org/officeDocument/2006/math">
                    <m:r>
                      <a:rPr lang="en-US" sz="3200" b="0" i="1" u="none" strike="noStrike" cap="none" baseline="0" smtClean="0">
                        <a:solidFill>
                          <a:schemeClr val="dk1"/>
                        </a:solidFill>
                        <a:latin typeface="Cambria Math" panose="02040503050406030204" pitchFamily="18" charset="0"/>
                        <a:ea typeface="Calibri"/>
                        <a:cs typeface="Calibri"/>
                        <a:sym typeface="Calibri"/>
                      </a:rPr>
                      <m:t>𝑥</m:t>
                    </m:r>
                    <m:r>
                      <a:rPr lang="en-US" sz="3200" b="0" i="1" u="none" strike="noStrike" cap="none" baseline="0" smtClean="0">
                        <a:solidFill>
                          <a:schemeClr val="dk1"/>
                        </a:solidFill>
                        <a:latin typeface="Cambria Math" panose="02040503050406030204" pitchFamily="18" charset="0"/>
                        <a:ea typeface="Calibri"/>
                        <a:cs typeface="Calibri"/>
                        <a:sym typeface="Calibri"/>
                      </a:rPr>
                      <m:t>=1−</m:t>
                    </m:r>
                    <m:f>
                      <m:fPr>
                        <m:ctrlPr>
                          <a:rPr lang="en-US" sz="3200" b="0" i="1" u="none" strike="noStrike" cap="none" baseline="0" smtClean="0">
                            <a:solidFill>
                              <a:schemeClr val="dk1"/>
                            </a:solidFill>
                            <a:latin typeface="Cambria Math" panose="02040503050406030204" pitchFamily="18" charset="0"/>
                            <a:ea typeface="Calibri"/>
                            <a:cs typeface="Calibri"/>
                            <a:sym typeface="Calibri"/>
                          </a:rPr>
                        </m:ctrlPr>
                      </m:fPr>
                      <m:num>
                        <m:r>
                          <a:rPr lang="en-US" sz="3200" b="0" i="1" u="none" strike="noStrike" cap="none" baseline="0" smtClean="0">
                            <a:solidFill>
                              <a:schemeClr val="dk1"/>
                            </a:solidFill>
                            <a:latin typeface="Cambria Math" panose="02040503050406030204" pitchFamily="18" charset="0"/>
                            <a:ea typeface="Calibri"/>
                            <a:cs typeface="Calibri"/>
                            <a:sym typeface="Calibri"/>
                          </a:rPr>
                          <m:t>1</m:t>
                        </m:r>
                      </m:num>
                      <m:den>
                        <m:r>
                          <a:rPr lang="en-US" sz="3200" b="0" i="1" u="none" strike="noStrike" cap="none" baseline="0" smtClean="0">
                            <a:solidFill>
                              <a:schemeClr val="dk1"/>
                            </a:solidFill>
                            <a:latin typeface="Cambria Math" panose="02040503050406030204" pitchFamily="18" charset="0"/>
                            <a:ea typeface="Calibri"/>
                            <a:cs typeface="Calibri"/>
                            <a:sym typeface="Calibri"/>
                          </a:rPr>
                          <m:t>𝑥</m:t>
                        </m:r>
                      </m:den>
                    </m:f>
                    <m:r>
                      <a:rPr lang="en-US" sz="3200" b="0" i="1" u="none" strike="noStrike" cap="none" baseline="0" smtClean="0">
                        <a:solidFill>
                          <a:schemeClr val="dk1"/>
                        </a:solidFill>
                        <a:latin typeface="Cambria Math" panose="02040503050406030204" pitchFamily="18" charset="0"/>
                        <a:ea typeface="Calibri"/>
                        <a:cs typeface="Calibri"/>
                        <a:sym typeface="Calibri"/>
                      </a:rPr>
                      <m:t> </m:t>
                    </m:r>
                  </m:oMath>
                </a14:m>
                <a:r>
                  <a:rPr lang="en-US" sz="3200" b="0" i="0" u="none" strike="noStrike" cap="none" baseline="0" dirty="0" smtClean="0">
                    <a:solidFill>
                      <a:schemeClr val="dk1"/>
                    </a:solidFill>
                    <a:latin typeface="Calibri"/>
                    <a:ea typeface="Calibri"/>
                    <a:cs typeface="Calibri"/>
                    <a:sym typeface="Calibri"/>
                  </a:rPr>
                  <a:t>, </a:t>
                </a:r>
                <a:r>
                  <a:rPr lang="en-US" sz="3200" b="0" i="0" u="none" strike="noStrike" cap="none" baseline="0" dirty="0">
                    <a:solidFill>
                      <a:schemeClr val="dk1"/>
                    </a:solidFill>
                    <a:latin typeface="Calibri"/>
                    <a:ea typeface="Calibri"/>
                    <a:cs typeface="Calibri"/>
                    <a:sym typeface="Calibri"/>
                  </a:rPr>
                  <a:t>find the value of </a:t>
                </a:r>
                <a14:m>
                  <m:oMath xmlns:m="http://schemas.openxmlformats.org/officeDocument/2006/math">
                    <m:sSup>
                      <m:sSupPr>
                        <m:ctrlPr>
                          <a:rPr lang="en-US" sz="3200" b="0" i="1" u="none" strike="noStrike" cap="none" baseline="0" smtClean="0">
                            <a:solidFill>
                              <a:schemeClr val="dk1"/>
                            </a:solidFill>
                            <a:latin typeface="Cambria Math" panose="02040503050406030204" pitchFamily="18" charset="0"/>
                            <a:ea typeface="Calibri"/>
                            <a:cs typeface="Calibri"/>
                            <a:sym typeface="Calibri"/>
                          </a:rPr>
                        </m:ctrlPr>
                      </m:sSupPr>
                      <m:e>
                        <m:r>
                          <a:rPr lang="en-US" sz="3200" b="0" i="1" u="none" strike="noStrike" cap="none" baseline="0" smtClean="0">
                            <a:solidFill>
                              <a:schemeClr val="dk1"/>
                            </a:solidFill>
                            <a:latin typeface="Cambria Math" panose="02040503050406030204" pitchFamily="18" charset="0"/>
                            <a:ea typeface="Calibri"/>
                            <a:cs typeface="Calibri"/>
                            <a:sym typeface="Calibri"/>
                          </a:rPr>
                          <m:t>𝑥</m:t>
                        </m:r>
                      </m:e>
                      <m:sup>
                        <m:r>
                          <a:rPr lang="en-US" sz="3200" b="0" i="1" u="none" strike="noStrike" cap="none" baseline="0" smtClean="0">
                            <a:solidFill>
                              <a:schemeClr val="dk1"/>
                            </a:solidFill>
                            <a:latin typeface="Cambria Math" panose="02040503050406030204" pitchFamily="18" charset="0"/>
                            <a:ea typeface="Calibri"/>
                            <a:cs typeface="Calibri"/>
                            <a:sym typeface="Calibri"/>
                          </a:rPr>
                          <m:t>3</m:t>
                        </m:r>
                      </m:sup>
                    </m:sSup>
                  </m:oMath>
                </a14:m>
                <a:r>
                  <a:rPr lang="en-US" sz="3200" b="0" i="0" u="none" strike="noStrike" cap="none" baseline="0" dirty="0" smtClean="0">
                    <a:solidFill>
                      <a:schemeClr val="dk1"/>
                    </a:solidFill>
                    <a:latin typeface="Calibri"/>
                    <a:ea typeface="Calibri"/>
                    <a:cs typeface="Calibri"/>
                    <a:sym typeface="Calibri"/>
                  </a:rPr>
                  <a:t>.</a:t>
                </a:r>
                <a:endParaRPr lang="en-US" sz="3200" b="0" i="0" u="none" strike="noStrike" cap="none" baseline="0" dirty="0">
                  <a:solidFill>
                    <a:schemeClr val="dk1"/>
                  </a:solidFill>
                  <a:latin typeface="Calibri"/>
                  <a:ea typeface="Calibri"/>
                  <a:cs typeface="Calibri"/>
                  <a:sym typeface="Calibri"/>
                </a:endParaRPr>
              </a:p>
            </p:txBody>
          </p:sp>
        </mc:Choice>
        <mc:Fallback>
          <p:sp>
            <p:nvSpPr>
              <p:cNvPr id="151" name="Shape 151"/>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926"/>
                </a:stretch>
              </a:blipFill>
              <a:ln>
                <a:noFill/>
              </a:ln>
            </p:spPr>
            <p:txBody>
              <a:bodyPr/>
              <a:lstStyle/>
              <a:p>
                <a:r>
                  <a:rPr lang="en-US">
                    <a:noFill/>
                  </a:rPr>
                  <a:t> </a:t>
                </a:r>
              </a:p>
            </p:txBody>
          </p:sp>
        </mc:Fallback>
      </mc:AlternateContent>
      <p:sp>
        <p:nvSpPr>
          <p:cNvPr id="152" name="Shape 15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445</Words>
  <Application>Microsoft Office PowerPoint</Application>
  <PresentationFormat>On-screen Show (4:3)</PresentationFormat>
  <Paragraphs>30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 Math</vt:lpstr>
      <vt:lpstr>Office Theme</vt:lpstr>
      <vt:lpstr>PowerPoint Presentation</vt:lpstr>
      <vt:lpstr>Problem 1   </vt:lpstr>
      <vt:lpstr>Problem 2  </vt:lpstr>
      <vt:lpstr>Problem 3   </vt:lpstr>
      <vt:lpstr>Problem 4   </vt:lpstr>
      <vt:lpstr>Problem 5   </vt:lpstr>
      <vt:lpstr>Problem 6   </vt:lpstr>
      <vt:lpstr>Problem 7   </vt:lpstr>
      <vt:lpstr>Extra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Steven Kim</cp:lastModifiedBy>
  <cp:revision>1</cp:revision>
  <dcterms:modified xsi:type="dcterms:W3CDTF">2014-03-25T05:45:09Z</dcterms:modified>
</cp:coreProperties>
</file>