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24" y="-2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0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CED2DB-A6E6-4F04-B831-BEA78870657A}" type="datetimeFigureOut">
              <a:rPr lang="en-US" smtClean="0"/>
              <a:pPr/>
              <a:t>6/16/2011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51F10-C1B3-459F-A862-B05DB5B87CAD}" type="slidenum">
              <a:rPr lang="en-US" smtClean="0"/>
              <a:pPr/>
              <a:t>‹#›</a:t>
            </a:fld>
            <a:endParaRPr lang="en-US"/>
          </a:p>
        </p:txBody>
      </p:sp>
    </p:spTree>
    <p:extLst>
      <p:ext uri="{BB962C8B-B14F-4D97-AF65-F5344CB8AC3E}">
        <p14:creationId xmlns:p14="http://schemas.microsoft.com/office/powerpoint/2010/main" val="290572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11</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20</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21</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22</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23</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24</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25</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26</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27</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28</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12</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13</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14</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15</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16</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17</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18</a:t>
            </a:fld>
            <a:endParaRPr lang="en-US"/>
          </a:p>
        </p:txBody>
      </p:sp>
    </p:spTree>
    <p:extLst>
      <p:ext uri="{BB962C8B-B14F-4D97-AF65-F5344CB8AC3E}">
        <p14:creationId xmlns:p14="http://schemas.microsoft.com/office/powerpoint/2010/main" val="428135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51F10-C1B3-459F-A862-B05DB5B87CAD}" type="slidenum">
              <a:rPr lang="en-US" smtClean="0"/>
              <a:pPr/>
              <a:t>19</a:t>
            </a:fld>
            <a:endParaRPr lang="en-US"/>
          </a:p>
        </p:txBody>
      </p:sp>
    </p:spTree>
    <p:extLst>
      <p:ext uri="{BB962C8B-B14F-4D97-AF65-F5344CB8AC3E}">
        <p14:creationId xmlns:p14="http://schemas.microsoft.com/office/powerpoint/2010/main" val="4281356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470025"/>
          </a:xfrm>
        </p:spPr>
        <p:txBody>
          <a:bodyPr>
            <a:noAutofit/>
          </a:bodyPr>
          <a:lstStyle>
            <a:lvl1pPr>
              <a:defRPr sz="5400"/>
            </a:lvl1pPr>
          </a:lstStyle>
          <a:p>
            <a:r>
              <a:rPr lang="en-US" smtClean="0"/>
              <a:t>Click to edit Master title style</a:t>
            </a:r>
            <a:endParaRPr lang="en-US"/>
          </a:p>
        </p:txBody>
      </p:sp>
      <p:sp>
        <p:nvSpPr>
          <p:cNvPr id="3" name="Subtitle 2"/>
          <p:cNvSpPr>
            <a:spLocks noGrp="1"/>
          </p:cNvSpPr>
          <p:nvPr>
            <p:ph type="subTitle" idx="1"/>
          </p:nvPr>
        </p:nvSpPr>
        <p:spPr>
          <a:xfrm>
            <a:off x="1371600" y="4495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533400" y="6356350"/>
            <a:ext cx="8077200" cy="365125"/>
          </a:xfrm>
        </p:spPr>
        <p:txBody>
          <a:bodyPr/>
          <a:lstStyle/>
          <a:p>
            <a:r>
              <a:rPr lang="en-US" smtClean="0"/>
              <a:t>Copyright © 2011 by the Washington Student Math Association</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11" t="9712" r="10072" b="2878"/>
          <a:stretch/>
        </p:blipFill>
        <p:spPr bwMode="auto">
          <a:xfrm>
            <a:off x="2891191" y="381000"/>
            <a:ext cx="3361619" cy="24980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04064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564D1-761B-4D3C-A368-F35CC3A18EBD}" type="datetime1">
              <a:rPr lang="en-US" smtClean="0"/>
              <a:pPr/>
              <a:t>6/16/2011</a:t>
            </a:fld>
            <a:endParaRPr lang="en-US"/>
          </a:p>
        </p:txBody>
      </p:sp>
      <p:sp>
        <p:nvSpPr>
          <p:cNvPr id="5" name="Footer Placeholder 4"/>
          <p:cNvSpPr>
            <a:spLocks noGrp="1"/>
          </p:cNvSpPr>
          <p:nvPr>
            <p:ph type="ftr" sz="quarter" idx="11"/>
          </p:nvPr>
        </p:nvSpPr>
        <p:spPr/>
        <p:txBody>
          <a:bodyPr/>
          <a:lstStyle/>
          <a:p>
            <a:r>
              <a:rPr lang="en-US" smtClean="0"/>
              <a:t>Copyright © 2011 by the Washington Student Math Association</a:t>
            </a:r>
            <a:endParaRPr lang="en-US"/>
          </a:p>
        </p:txBody>
      </p:sp>
      <p:sp>
        <p:nvSpPr>
          <p:cNvPr id="6" name="Slide Number Placeholder 5"/>
          <p:cNvSpPr>
            <a:spLocks noGrp="1"/>
          </p:cNvSpPr>
          <p:nvPr>
            <p:ph type="sldNum" sz="quarter" idx="12"/>
          </p:nvPr>
        </p:nvSpPr>
        <p:spPr/>
        <p:txBody>
          <a:bodyPr/>
          <a:lstStyle/>
          <a:p>
            <a:fld id="{A1CEBB5B-3ABB-4509-80CC-5D72D9F0B4F5}" type="slidenum">
              <a:rPr lang="en-US" smtClean="0"/>
              <a:pPr/>
              <a:t>‹#›</a:t>
            </a:fld>
            <a:endParaRPr lang="en-US"/>
          </a:p>
        </p:txBody>
      </p:sp>
    </p:spTree>
    <p:extLst>
      <p:ext uri="{BB962C8B-B14F-4D97-AF65-F5344CB8AC3E}">
        <p14:creationId xmlns:p14="http://schemas.microsoft.com/office/powerpoint/2010/main" val="420096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3F5AB-8A32-4950-AD56-C5BA0642B56A}" type="datetime1">
              <a:rPr lang="en-US" smtClean="0"/>
              <a:pPr/>
              <a:t>6/16/2011</a:t>
            </a:fld>
            <a:endParaRPr lang="en-US"/>
          </a:p>
        </p:txBody>
      </p:sp>
      <p:sp>
        <p:nvSpPr>
          <p:cNvPr id="5" name="Footer Placeholder 4"/>
          <p:cNvSpPr>
            <a:spLocks noGrp="1"/>
          </p:cNvSpPr>
          <p:nvPr>
            <p:ph type="ftr" sz="quarter" idx="11"/>
          </p:nvPr>
        </p:nvSpPr>
        <p:spPr/>
        <p:txBody>
          <a:bodyPr/>
          <a:lstStyle/>
          <a:p>
            <a:r>
              <a:rPr lang="en-US" smtClean="0"/>
              <a:t>Copyright © 2011 by the Washington Student Math Association</a:t>
            </a:r>
            <a:endParaRPr lang="en-US"/>
          </a:p>
        </p:txBody>
      </p:sp>
      <p:sp>
        <p:nvSpPr>
          <p:cNvPr id="6" name="Slide Number Placeholder 5"/>
          <p:cNvSpPr>
            <a:spLocks noGrp="1"/>
          </p:cNvSpPr>
          <p:nvPr>
            <p:ph type="sldNum" sz="quarter" idx="12"/>
          </p:nvPr>
        </p:nvSpPr>
        <p:spPr/>
        <p:txBody>
          <a:bodyPr/>
          <a:lstStyle/>
          <a:p>
            <a:fld id="{A1CEBB5B-3ABB-4509-80CC-5D72D9F0B4F5}" type="slidenum">
              <a:rPr lang="en-US" smtClean="0"/>
              <a:pPr/>
              <a:t>‹#›</a:t>
            </a:fld>
            <a:endParaRPr lang="en-US"/>
          </a:p>
        </p:txBody>
      </p:sp>
    </p:spTree>
    <p:extLst>
      <p:ext uri="{BB962C8B-B14F-4D97-AF65-F5344CB8AC3E}">
        <p14:creationId xmlns:p14="http://schemas.microsoft.com/office/powerpoint/2010/main" val="113469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0" y="381000"/>
            <a:ext cx="5638800"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4144963"/>
          </a:xfrm>
        </p:spPr>
        <p:txBody>
          <a:bodyPr/>
          <a:lstStyle>
            <a:lvl1pPr marL="0" indent="0">
              <a:buNone/>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990600" cy="365125"/>
          </a:xfrm>
        </p:spPr>
        <p:txBody>
          <a:bodyPr/>
          <a:lstStyle/>
          <a:p>
            <a:fld id="{B837C6BC-3662-494C-9E54-0C2E3FBFC464}" type="datetime1">
              <a:rPr lang="en-US" smtClean="0"/>
              <a:pPr/>
              <a:t>6/16/2011</a:t>
            </a:fld>
            <a:endParaRPr lang="en-US" dirty="0"/>
          </a:p>
        </p:txBody>
      </p:sp>
      <p:sp>
        <p:nvSpPr>
          <p:cNvPr id="5" name="Footer Placeholder 4"/>
          <p:cNvSpPr>
            <a:spLocks noGrp="1"/>
          </p:cNvSpPr>
          <p:nvPr>
            <p:ph type="ftr" sz="quarter" idx="11"/>
          </p:nvPr>
        </p:nvSpPr>
        <p:spPr>
          <a:xfrm>
            <a:off x="2438400" y="6356350"/>
            <a:ext cx="4267200" cy="365125"/>
          </a:xfrm>
        </p:spPr>
        <p:txBody>
          <a:bodyPr/>
          <a:lstStyle>
            <a:lvl1pPr>
              <a:defRPr/>
            </a:lvl1pPr>
          </a:lstStyle>
          <a:p>
            <a:r>
              <a:rPr lang="en-US" dirty="0" smtClean="0"/>
              <a:t>Copyright © 2011 by the Washington Student Math Association</a:t>
            </a:r>
            <a:endParaRPr lang="en-US" dirty="0"/>
          </a:p>
        </p:txBody>
      </p:sp>
      <p:sp>
        <p:nvSpPr>
          <p:cNvPr id="6" name="Slide Number Placeholder 5"/>
          <p:cNvSpPr>
            <a:spLocks noGrp="1"/>
          </p:cNvSpPr>
          <p:nvPr>
            <p:ph type="sldNum" sz="quarter" idx="12"/>
          </p:nvPr>
        </p:nvSpPr>
        <p:spPr>
          <a:xfrm>
            <a:off x="7696200" y="6356350"/>
            <a:ext cx="990600" cy="365125"/>
          </a:xfrm>
        </p:spPr>
        <p:txBody>
          <a:bodyPr/>
          <a:lstStyle/>
          <a:p>
            <a:fld id="{A1CEBB5B-3ABB-4509-80CC-5D72D9F0B4F5}"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2400"/>
            <a:ext cx="2286000" cy="1524000"/>
          </a:xfrm>
          <a:prstGeom prst="rect">
            <a:avLst/>
          </a:prstGeom>
        </p:spPr>
      </p:pic>
    </p:spTree>
    <p:extLst>
      <p:ext uri="{BB962C8B-B14F-4D97-AF65-F5344CB8AC3E}">
        <p14:creationId xmlns:p14="http://schemas.microsoft.com/office/powerpoint/2010/main" val="4373800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864B11-BEA2-41C3-BD88-0904C6530F97}" type="datetime1">
              <a:rPr lang="en-US" smtClean="0"/>
              <a:pPr/>
              <a:t>6/16/2011</a:t>
            </a:fld>
            <a:endParaRPr lang="en-US"/>
          </a:p>
        </p:txBody>
      </p:sp>
      <p:sp>
        <p:nvSpPr>
          <p:cNvPr id="5" name="Footer Placeholder 4"/>
          <p:cNvSpPr>
            <a:spLocks noGrp="1"/>
          </p:cNvSpPr>
          <p:nvPr>
            <p:ph type="ftr" sz="quarter" idx="11"/>
          </p:nvPr>
        </p:nvSpPr>
        <p:spPr/>
        <p:txBody>
          <a:bodyPr/>
          <a:lstStyle/>
          <a:p>
            <a:r>
              <a:rPr lang="en-US" smtClean="0"/>
              <a:t>Copyright © 2011 by the Washington Student Math Association</a:t>
            </a:r>
            <a:endParaRPr lang="en-US"/>
          </a:p>
        </p:txBody>
      </p:sp>
      <p:sp>
        <p:nvSpPr>
          <p:cNvPr id="6" name="Slide Number Placeholder 5"/>
          <p:cNvSpPr>
            <a:spLocks noGrp="1"/>
          </p:cNvSpPr>
          <p:nvPr>
            <p:ph type="sldNum" sz="quarter" idx="12"/>
          </p:nvPr>
        </p:nvSpPr>
        <p:spPr/>
        <p:txBody>
          <a:bodyPr/>
          <a:lstStyle/>
          <a:p>
            <a:fld id="{A1CEBB5B-3ABB-4509-80CC-5D72D9F0B4F5}" type="slidenum">
              <a:rPr lang="en-US" smtClean="0"/>
              <a:pPr/>
              <a:t>‹#›</a:t>
            </a:fld>
            <a:endParaRPr lang="en-US"/>
          </a:p>
        </p:txBody>
      </p:sp>
    </p:spTree>
    <p:extLst>
      <p:ext uri="{BB962C8B-B14F-4D97-AF65-F5344CB8AC3E}">
        <p14:creationId xmlns:p14="http://schemas.microsoft.com/office/powerpoint/2010/main" val="190349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2E65D-610E-4D95-8016-261070B5044A}" type="datetime1">
              <a:rPr lang="en-US" smtClean="0"/>
              <a:pPr/>
              <a:t>6/16/2011</a:t>
            </a:fld>
            <a:endParaRPr lang="en-US"/>
          </a:p>
        </p:txBody>
      </p:sp>
      <p:sp>
        <p:nvSpPr>
          <p:cNvPr id="6" name="Footer Placeholder 5"/>
          <p:cNvSpPr>
            <a:spLocks noGrp="1"/>
          </p:cNvSpPr>
          <p:nvPr>
            <p:ph type="ftr" sz="quarter" idx="11"/>
          </p:nvPr>
        </p:nvSpPr>
        <p:spPr/>
        <p:txBody>
          <a:bodyPr/>
          <a:lstStyle/>
          <a:p>
            <a:r>
              <a:rPr lang="en-US" smtClean="0"/>
              <a:t>Copyright © 2011 by the Washington Student Math Association</a:t>
            </a:r>
            <a:endParaRPr lang="en-US"/>
          </a:p>
        </p:txBody>
      </p:sp>
      <p:sp>
        <p:nvSpPr>
          <p:cNvPr id="7" name="Slide Number Placeholder 6"/>
          <p:cNvSpPr>
            <a:spLocks noGrp="1"/>
          </p:cNvSpPr>
          <p:nvPr>
            <p:ph type="sldNum" sz="quarter" idx="12"/>
          </p:nvPr>
        </p:nvSpPr>
        <p:spPr/>
        <p:txBody>
          <a:bodyPr/>
          <a:lstStyle/>
          <a:p>
            <a:fld id="{A1CEBB5B-3ABB-4509-80CC-5D72D9F0B4F5}" type="slidenum">
              <a:rPr lang="en-US" smtClean="0"/>
              <a:pPr/>
              <a:t>‹#›</a:t>
            </a:fld>
            <a:endParaRPr lang="en-US"/>
          </a:p>
        </p:txBody>
      </p:sp>
    </p:spTree>
    <p:extLst>
      <p:ext uri="{BB962C8B-B14F-4D97-AF65-F5344CB8AC3E}">
        <p14:creationId xmlns:p14="http://schemas.microsoft.com/office/powerpoint/2010/main" val="389102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D0B3E8-9644-44E9-8735-7A4BA08B2337}" type="datetime1">
              <a:rPr lang="en-US" smtClean="0"/>
              <a:pPr/>
              <a:t>6/16/2011</a:t>
            </a:fld>
            <a:endParaRPr lang="en-US"/>
          </a:p>
        </p:txBody>
      </p:sp>
      <p:sp>
        <p:nvSpPr>
          <p:cNvPr id="8" name="Footer Placeholder 7"/>
          <p:cNvSpPr>
            <a:spLocks noGrp="1"/>
          </p:cNvSpPr>
          <p:nvPr>
            <p:ph type="ftr" sz="quarter" idx="11"/>
          </p:nvPr>
        </p:nvSpPr>
        <p:spPr/>
        <p:txBody>
          <a:bodyPr/>
          <a:lstStyle/>
          <a:p>
            <a:r>
              <a:rPr lang="en-US" smtClean="0"/>
              <a:t>Copyright © 2011 by the Washington Student Math Association</a:t>
            </a:r>
            <a:endParaRPr lang="en-US"/>
          </a:p>
        </p:txBody>
      </p:sp>
      <p:sp>
        <p:nvSpPr>
          <p:cNvPr id="9" name="Slide Number Placeholder 8"/>
          <p:cNvSpPr>
            <a:spLocks noGrp="1"/>
          </p:cNvSpPr>
          <p:nvPr>
            <p:ph type="sldNum" sz="quarter" idx="12"/>
          </p:nvPr>
        </p:nvSpPr>
        <p:spPr/>
        <p:txBody>
          <a:bodyPr/>
          <a:lstStyle/>
          <a:p>
            <a:fld id="{A1CEBB5B-3ABB-4509-80CC-5D72D9F0B4F5}" type="slidenum">
              <a:rPr lang="en-US" smtClean="0"/>
              <a:pPr/>
              <a:t>‹#›</a:t>
            </a:fld>
            <a:endParaRPr lang="en-US"/>
          </a:p>
        </p:txBody>
      </p:sp>
    </p:spTree>
    <p:extLst>
      <p:ext uri="{BB962C8B-B14F-4D97-AF65-F5344CB8AC3E}">
        <p14:creationId xmlns:p14="http://schemas.microsoft.com/office/powerpoint/2010/main" val="348525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4F5AB3-BF1D-40AB-8C48-FC82AA2C841F}" type="datetime1">
              <a:rPr lang="en-US" smtClean="0"/>
              <a:pPr/>
              <a:t>6/16/2011</a:t>
            </a:fld>
            <a:endParaRPr lang="en-US"/>
          </a:p>
        </p:txBody>
      </p:sp>
      <p:sp>
        <p:nvSpPr>
          <p:cNvPr id="4" name="Footer Placeholder 3"/>
          <p:cNvSpPr>
            <a:spLocks noGrp="1"/>
          </p:cNvSpPr>
          <p:nvPr>
            <p:ph type="ftr" sz="quarter" idx="11"/>
          </p:nvPr>
        </p:nvSpPr>
        <p:spPr/>
        <p:txBody>
          <a:bodyPr/>
          <a:lstStyle/>
          <a:p>
            <a:r>
              <a:rPr lang="en-US" smtClean="0"/>
              <a:t>Copyright © 2011 by the Washington Student Math Association</a:t>
            </a:r>
            <a:endParaRPr lang="en-US"/>
          </a:p>
        </p:txBody>
      </p:sp>
      <p:sp>
        <p:nvSpPr>
          <p:cNvPr id="5" name="Slide Number Placeholder 4"/>
          <p:cNvSpPr>
            <a:spLocks noGrp="1"/>
          </p:cNvSpPr>
          <p:nvPr>
            <p:ph type="sldNum" sz="quarter" idx="12"/>
          </p:nvPr>
        </p:nvSpPr>
        <p:spPr/>
        <p:txBody>
          <a:bodyPr/>
          <a:lstStyle/>
          <a:p>
            <a:fld id="{A1CEBB5B-3ABB-4509-80CC-5D72D9F0B4F5}" type="slidenum">
              <a:rPr lang="en-US" smtClean="0"/>
              <a:pPr/>
              <a:t>‹#›</a:t>
            </a:fld>
            <a:endParaRPr lang="en-US"/>
          </a:p>
        </p:txBody>
      </p:sp>
    </p:spTree>
    <p:extLst>
      <p:ext uri="{BB962C8B-B14F-4D97-AF65-F5344CB8AC3E}">
        <p14:creationId xmlns:p14="http://schemas.microsoft.com/office/powerpoint/2010/main" val="259675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DD1EF-5971-406A-B3E5-2CF4EA7A6FB0}" type="datetime1">
              <a:rPr lang="en-US" smtClean="0"/>
              <a:pPr/>
              <a:t>6/16/2011</a:t>
            </a:fld>
            <a:endParaRPr lang="en-US"/>
          </a:p>
        </p:txBody>
      </p:sp>
      <p:sp>
        <p:nvSpPr>
          <p:cNvPr id="3" name="Footer Placeholder 2"/>
          <p:cNvSpPr>
            <a:spLocks noGrp="1"/>
          </p:cNvSpPr>
          <p:nvPr>
            <p:ph type="ftr" sz="quarter" idx="11"/>
          </p:nvPr>
        </p:nvSpPr>
        <p:spPr/>
        <p:txBody>
          <a:bodyPr/>
          <a:lstStyle/>
          <a:p>
            <a:r>
              <a:rPr lang="en-US" smtClean="0"/>
              <a:t>Copyright © 2011 by the Washington Student Math Association</a:t>
            </a:r>
            <a:endParaRPr lang="en-US"/>
          </a:p>
        </p:txBody>
      </p:sp>
      <p:sp>
        <p:nvSpPr>
          <p:cNvPr id="4" name="Slide Number Placeholder 3"/>
          <p:cNvSpPr>
            <a:spLocks noGrp="1"/>
          </p:cNvSpPr>
          <p:nvPr>
            <p:ph type="sldNum" sz="quarter" idx="12"/>
          </p:nvPr>
        </p:nvSpPr>
        <p:spPr/>
        <p:txBody>
          <a:bodyPr/>
          <a:lstStyle/>
          <a:p>
            <a:fld id="{A1CEBB5B-3ABB-4509-80CC-5D72D9F0B4F5}" type="slidenum">
              <a:rPr lang="en-US" smtClean="0"/>
              <a:pPr/>
              <a:t>‹#›</a:t>
            </a:fld>
            <a:endParaRPr lang="en-US"/>
          </a:p>
        </p:txBody>
      </p:sp>
    </p:spTree>
    <p:extLst>
      <p:ext uri="{BB962C8B-B14F-4D97-AF65-F5344CB8AC3E}">
        <p14:creationId xmlns:p14="http://schemas.microsoft.com/office/powerpoint/2010/main" val="277044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1F790-B932-4187-B37C-E7F1F2323A51}" type="datetime1">
              <a:rPr lang="en-US" smtClean="0"/>
              <a:pPr/>
              <a:t>6/16/2011</a:t>
            </a:fld>
            <a:endParaRPr lang="en-US"/>
          </a:p>
        </p:txBody>
      </p:sp>
      <p:sp>
        <p:nvSpPr>
          <p:cNvPr id="6" name="Footer Placeholder 5"/>
          <p:cNvSpPr>
            <a:spLocks noGrp="1"/>
          </p:cNvSpPr>
          <p:nvPr>
            <p:ph type="ftr" sz="quarter" idx="11"/>
          </p:nvPr>
        </p:nvSpPr>
        <p:spPr/>
        <p:txBody>
          <a:bodyPr/>
          <a:lstStyle/>
          <a:p>
            <a:r>
              <a:rPr lang="en-US" smtClean="0"/>
              <a:t>Copyright © 2011 by the Washington Student Math Association</a:t>
            </a:r>
            <a:endParaRPr lang="en-US"/>
          </a:p>
        </p:txBody>
      </p:sp>
      <p:sp>
        <p:nvSpPr>
          <p:cNvPr id="7" name="Slide Number Placeholder 6"/>
          <p:cNvSpPr>
            <a:spLocks noGrp="1"/>
          </p:cNvSpPr>
          <p:nvPr>
            <p:ph type="sldNum" sz="quarter" idx="12"/>
          </p:nvPr>
        </p:nvSpPr>
        <p:spPr/>
        <p:txBody>
          <a:bodyPr/>
          <a:lstStyle/>
          <a:p>
            <a:fld id="{A1CEBB5B-3ABB-4509-80CC-5D72D9F0B4F5}" type="slidenum">
              <a:rPr lang="en-US" smtClean="0"/>
              <a:pPr/>
              <a:t>‹#›</a:t>
            </a:fld>
            <a:endParaRPr lang="en-US"/>
          </a:p>
        </p:txBody>
      </p:sp>
    </p:spTree>
    <p:extLst>
      <p:ext uri="{BB962C8B-B14F-4D97-AF65-F5344CB8AC3E}">
        <p14:creationId xmlns:p14="http://schemas.microsoft.com/office/powerpoint/2010/main" val="312875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6D77C-E68C-48DB-9023-9B6BE477E647}" type="datetime1">
              <a:rPr lang="en-US" smtClean="0"/>
              <a:pPr/>
              <a:t>6/16/2011</a:t>
            </a:fld>
            <a:endParaRPr lang="en-US"/>
          </a:p>
        </p:txBody>
      </p:sp>
      <p:sp>
        <p:nvSpPr>
          <p:cNvPr id="6" name="Footer Placeholder 5"/>
          <p:cNvSpPr>
            <a:spLocks noGrp="1"/>
          </p:cNvSpPr>
          <p:nvPr>
            <p:ph type="ftr" sz="quarter" idx="11"/>
          </p:nvPr>
        </p:nvSpPr>
        <p:spPr/>
        <p:txBody>
          <a:bodyPr/>
          <a:lstStyle/>
          <a:p>
            <a:r>
              <a:rPr lang="en-US" smtClean="0"/>
              <a:t>Copyright © 2011 by the Washington Student Math Association</a:t>
            </a:r>
            <a:endParaRPr lang="en-US"/>
          </a:p>
        </p:txBody>
      </p:sp>
      <p:sp>
        <p:nvSpPr>
          <p:cNvPr id="7" name="Slide Number Placeholder 6"/>
          <p:cNvSpPr>
            <a:spLocks noGrp="1"/>
          </p:cNvSpPr>
          <p:nvPr>
            <p:ph type="sldNum" sz="quarter" idx="12"/>
          </p:nvPr>
        </p:nvSpPr>
        <p:spPr/>
        <p:txBody>
          <a:bodyPr/>
          <a:lstStyle/>
          <a:p>
            <a:fld id="{A1CEBB5B-3ABB-4509-80CC-5D72D9F0B4F5}" type="slidenum">
              <a:rPr lang="en-US" smtClean="0"/>
              <a:pPr/>
              <a:t>‹#›</a:t>
            </a:fld>
            <a:endParaRPr lang="en-US"/>
          </a:p>
        </p:txBody>
      </p:sp>
    </p:spTree>
    <p:extLst>
      <p:ext uri="{BB962C8B-B14F-4D97-AF65-F5344CB8AC3E}">
        <p14:creationId xmlns:p14="http://schemas.microsoft.com/office/powerpoint/2010/main" val="43588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441AF-3103-4A10-ABEB-AF6F2EA2F84B}" type="datetime1">
              <a:rPr lang="en-US" smtClean="0"/>
              <a:pPr/>
              <a:t>6/16/2011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 2011 by the Washington Student Math Association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EBB5B-3ABB-4509-80CC-5D72D9F0B4F5}" type="slidenum">
              <a:rPr lang="en-US" smtClean="0"/>
              <a:pPr/>
              <a:t>‹#›</a:t>
            </a:fld>
            <a:endParaRPr lang="en-US"/>
          </a:p>
        </p:txBody>
      </p:sp>
    </p:spTree>
    <p:extLst>
      <p:ext uri="{BB962C8B-B14F-4D97-AF65-F5344CB8AC3E}">
        <p14:creationId xmlns:p14="http://schemas.microsoft.com/office/powerpoint/2010/main" val="3313132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Elimination Finals</a:t>
            </a:r>
            <a:endParaRPr lang="en-US" dirty="0"/>
          </a:p>
        </p:txBody>
      </p:sp>
      <p:sp>
        <p:nvSpPr>
          <p:cNvPr id="3" name="Subtitle 2"/>
          <p:cNvSpPr>
            <a:spLocks noGrp="1"/>
          </p:cNvSpPr>
          <p:nvPr>
            <p:ph type="subTitle" idx="1"/>
          </p:nvPr>
        </p:nvSpPr>
        <p:spPr/>
        <p:txBody>
          <a:bodyPr/>
          <a:lstStyle/>
          <a:p>
            <a:r>
              <a:rPr lang="en-US" dirty="0" smtClean="0"/>
              <a:t>1st Annual WSMA Math Bowl</a:t>
            </a:r>
          </a:p>
          <a:p>
            <a:r>
              <a:rPr lang="en-US" dirty="0" smtClean="0"/>
              <a:t>May 27, 2011</a:t>
            </a:r>
            <a:endParaRPr lang="en-US" dirty="0"/>
          </a:p>
        </p:txBody>
      </p:sp>
      <p:sp>
        <p:nvSpPr>
          <p:cNvPr id="6" name="Footer Placeholder 5"/>
          <p:cNvSpPr>
            <a:spLocks noGrp="1"/>
          </p:cNvSpPr>
          <p:nvPr>
            <p:ph type="ftr" sz="quarter" idx="11"/>
          </p:nvPr>
        </p:nvSpPr>
        <p:spPr/>
        <p:txBody>
          <a:bodyPr/>
          <a:lstStyle/>
          <a:p>
            <a:r>
              <a:rPr lang="en-US" dirty="0"/>
              <a:t>This test material is copyright © 2011 by the Washington Student Math Association and may not be distributed or reproduced other than for nonprofit educational purposes without the expressed written permission of WSMA. www.wastudentmath.org</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511" t="9712" r="10072" b="2878"/>
          <a:stretch/>
        </p:blipFill>
        <p:spPr bwMode="auto">
          <a:xfrm>
            <a:off x="2891191" y="381000"/>
            <a:ext cx="3361619" cy="24980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9631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9</a:t>
            </a:r>
            <a:endParaRPr lang="en-US" dirty="0"/>
          </a:p>
        </p:txBody>
      </p:sp>
      <p:sp>
        <p:nvSpPr>
          <p:cNvPr id="3" name="Content Placeholder 2"/>
          <p:cNvSpPr>
            <a:spLocks noGrp="1"/>
          </p:cNvSpPr>
          <p:nvPr>
            <p:ph idx="1"/>
          </p:nvPr>
        </p:nvSpPr>
        <p:spPr/>
        <p:txBody>
          <a:bodyPr/>
          <a:lstStyle/>
          <a:p>
            <a:r>
              <a:rPr lang="en-US" dirty="0"/>
              <a:t>What is the smallest possible area of a right triangle whose side lengths are all composite numbers?</a:t>
            </a:r>
          </a:p>
        </p:txBody>
      </p:sp>
      <p:sp>
        <p:nvSpPr>
          <p:cNvPr id="4" name="Footer Placeholder 3"/>
          <p:cNvSpPr>
            <a:spLocks noGrp="1"/>
          </p:cNvSpPr>
          <p:nvPr>
            <p:ph type="ftr" sz="quarter" idx="11"/>
          </p:nvPr>
        </p:nvSpPr>
        <p:spPr>
          <a:xfrm>
            <a:off x="304800" y="6356350"/>
            <a:ext cx="82296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2143636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10</a:t>
            </a:r>
            <a:endParaRPr lang="en-US" dirty="0"/>
          </a:p>
        </p:txBody>
      </p:sp>
      <p:sp>
        <p:nvSpPr>
          <p:cNvPr id="3" name="Content Placeholder 2"/>
          <p:cNvSpPr>
            <a:spLocks noGrp="1"/>
          </p:cNvSpPr>
          <p:nvPr>
            <p:ph idx="1"/>
          </p:nvPr>
        </p:nvSpPr>
        <p:spPr/>
        <p:txBody>
          <a:bodyPr/>
          <a:lstStyle/>
          <a:p>
            <a:r>
              <a:rPr lang="en-US" dirty="0"/>
              <a:t>What is the third-smallest positive integer with exactly eight positive integer factors?</a:t>
            </a:r>
          </a:p>
        </p:txBody>
      </p:sp>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4043215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11</a:t>
            </a:r>
            <a:endParaRPr lang="en-US" dirty="0"/>
          </a:p>
        </p:txBody>
      </p:sp>
      <p:sp>
        <p:nvSpPr>
          <p:cNvPr id="3" name="Content Placeholder 2"/>
          <p:cNvSpPr>
            <a:spLocks noGrp="1"/>
          </p:cNvSpPr>
          <p:nvPr>
            <p:ph idx="1"/>
          </p:nvPr>
        </p:nvSpPr>
        <p:spPr/>
        <p:txBody>
          <a:bodyPr/>
          <a:lstStyle/>
          <a:p>
            <a:r>
              <a:rPr lang="en-US" dirty="0"/>
              <a:t>How many pairs of prime numbers less than 100 are there such that the sum of the two numbers in the pair is another prime number?</a:t>
            </a:r>
          </a:p>
        </p:txBody>
      </p:sp>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948286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Suppose </a:t>
                </a:r>
                <a14:m>
                  <m:oMath xmlns:m="http://schemas.openxmlformats.org/officeDocument/2006/math">
                    <m:r>
                      <a:rPr lang="en-US" i="1">
                        <a:latin typeface="Cambria Math"/>
                      </a:rPr>
                      <m:t>5</m:t>
                    </m:r>
                    <m:sSup>
                      <m:sSupPr>
                        <m:ctrlPr>
                          <a:rPr lang="en-US" i="1">
                            <a:latin typeface="Cambria Math"/>
                          </a:rPr>
                        </m:ctrlPr>
                      </m:sSupPr>
                      <m:e>
                        <m:r>
                          <a:rPr lang="en-US" i="1">
                            <a:latin typeface="Cambria Math"/>
                          </a:rPr>
                          <m:t>𝑎</m:t>
                        </m:r>
                      </m:e>
                      <m:sup>
                        <m:r>
                          <a:rPr lang="en-US" i="1">
                            <a:latin typeface="Cambria Math"/>
                          </a:rPr>
                          <m:t>2</m:t>
                        </m:r>
                      </m:sup>
                    </m:sSup>
                    <m:r>
                      <a:rPr lang="en-US" i="1">
                        <a:latin typeface="Cambria Math"/>
                      </a:rPr>
                      <m:t>+8</m:t>
                    </m:r>
                    <m:r>
                      <a:rPr lang="en-US" i="1">
                        <a:latin typeface="Cambria Math"/>
                      </a:rPr>
                      <m:t>𝑎𝑏</m:t>
                    </m:r>
                    <m:r>
                      <a:rPr lang="en-US" i="1">
                        <a:latin typeface="Cambria Math"/>
                      </a:rPr>
                      <m:t>+5</m:t>
                    </m:r>
                    <m:sSup>
                      <m:sSupPr>
                        <m:ctrlPr>
                          <a:rPr lang="en-US" i="1">
                            <a:latin typeface="Cambria Math"/>
                          </a:rPr>
                        </m:ctrlPr>
                      </m:sSupPr>
                      <m:e>
                        <m:r>
                          <a:rPr lang="en-US" i="1">
                            <a:latin typeface="Cambria Math"/>
                          </a:rPr>
                          <m:t>𝑏</m:t>
                        </m:r>
                      </m:e>
                      <m:sup>
                        <m:r>
                          <a:rPr lang="en-US" i="1">
                            <a:latin typeface="Cambria Math"/>
                          </a:rPr>
                          <m:t>2</m:t>
                        </m:r>
                      </m:sup>
                    </m:sSup>
                    <m:r>
                      <a:rPr lang="en-US" i="1">
                        <a:latin typeface="Cambria Math"/>
                      </a:rPr>
                      <m:t>=6</m:t>
                    </m:r>
                  </m:oMath>
                </a14:m>
                <a:r>
                  <a:rPr lang="en-US" dirty="0"/>
                  <a:t> and </a:t>
                </a:r>
                <a14:m>
                  <m:oMath xmlns:m="http://schemas.openxmlformats.org/officeDocument/2006/math">
                    <m:r>
                      <a:rPr lang="en-US" i="1">
                        <a:latin typeface="Cambria Math"/>
                      </a:rPr>
                      <m:t>3</m:t>
                    </m:r>
                    <m:r>
                      <a:rPr lang="en-US" i="1">
                        <a:latin typeface="Cambria Math"/>
                      </a:rPr>
                      <m:t>𝑎</m:t>
                    </m:r>
                    <m:r>
                      <a:rPr lang="en-US" i="1">
                        <a:latin typeface="Cambria Math"/>
                      </a:rPr>
                      <m:t>+3</m:t>
                    </m:r>
                    <m:r>
                      <a:rPr lang="en-US" i="1">
                        <a:latin typeface="Cambria Math"/>
                      </a:rPr>
                      <m:t>𝑏</m:t>
                    </m:r>
                    <m:r>
                      <a:rPr lang="en-US" i="1">
                        <a:latin typeface="Cambria Math"/>
                      </a:rPr>
                      <m:t>=4</m:t>
                    </m:r>
                  </m:oMath>
                </a14:m>
                <a:r>
                  <a:rPr lang="en-US" dirty="0"/>
                  <a:t>. What is the value of </a:t>
                </a:r>
                <a14:m>
                  <m:oMath xmlns:m="http://schemas.openxmlformats.org/officeDocument/2006/math">
                    <m:r>
                      <a:rPr lang="en-US" i="1">
                        <a:latin typeface="Cambria Math"/>
                      </a:rPr>
                      <m:t>2</m:t>
                    </m:r>
                    <m:sSup>
                      <m:sSupPr>
                        <m:ctrlPr>
                          <a:rPr lang="en-US" i="1">
                            <a:latin typeface="Cambria Math"/>
                          </a:rPr>
                        </m:ctrlPr>
                      </m:sSupPr>
                      <m:e>
                        <m:r>
                          <a:rPr lang="en-US" i="1">
                            <a:latin typeface="Cambria Math"/>
                          </a:rPr>
                          <m:t>𝑎</m:t>
                        </m:r>
                      </m:e>
                      <m:sup>
                        <m:r>
                          <a:rPr lang="en-US" i="1">
                            <a:latin typeface="Cambria Math"/>
                          </a:rPr>
                          <m:t>2</m:t>
                        </m:r>
                      </m:sup>
                    </m:sSup>
                    <m:r>
                      <a:rPr lang="en-US" i="1">
                        <a:latin typeface="Cambria Math"/>
                      </a:rPr>
                      <m:t>+5</m:t>
                    </m:r>
                    <m:r>
                      <a:rPr lang="en-US" i="1">
                        <a:latin typeface="Cambria Math"/>
                      </a:rPr>
                      <m:t>𝑎𝑏</m:t>
                    </m:r>
                    <m:r>
                      <a:rPr lang="en-US" i="1">
                        <a:latin typeface="Cambria Math"/>
                      </a:rPr>
                      <m:t>+2</m:t>
                    </m:r>
                    <m:sSup>
                      <m:sSupPr>
                        <m:ctrlPr>
                          <a:rPr lang="en-US" i="1">
                            <a:latin typeface="Cambria Math"/>
                          </a:rPr>
                        </m:ctrlPr>
                      </m:sSupPr>
                      <m:e>
                        <m:r>
                          <a:rPr lang="en-US" i="1">
                            <a:latin typeface="Cambria Math"/>
                          </a:rPr>
                          <m:t>𝑏</m:t>
                        </m:r>
                      </m:e>
                      <m:sup>
                        <m:r>
                          <a:rPr lang="en-US" i="1">
                            <a:latin typeface="Cambria Math"/>
                          </a:rPr>
                          <m:t>2</m:t>
                        </m:r>
                      </m:sup>
                    </m:sSup>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222" t="-588"/>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2553715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13</a:t>
            </a:r>
            <a:endParaRPr lang="en-US" dirty="0"/>
          </a:p>
        </p:txBody>
      </p:sp>
      <p:sp>
        <p:nvSpPr>
          <p:cNvPr id="3" name="Content Placeholder 2"/>
          <p:cNvSpPr>
            <a:spLocks noGrp="1"/>
          </p:cNvSpPr>
          <p:nvPr>
            <p:ph idx="1"/>
          </p:nvPr>
        </p:nvSpPr>
        <p:spPr/>
        <p:txBody>
          <a:bodyPr/>
          <a:lstStyle/>
          <a:p>
            <a:r>
              <a:rPr lang="en-US" dirty="0"/>
              <a:t>Suppose the world is a cube, and the furthest distance between two cities on the same face is 20 units. What is the minimum volume of the world, in units cubed?</a:t>
            </a:r>
          </a:p>
        </p:txBody>
      </p:sp>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4290669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sides of a trapezoid have lengths </a:t>
                </a:r>
                <a14:m>
                  <m:oMath xmlns:m="http://schemas.openxmlformats.org/officeDocument/2006/math">
                    <m:r>
                      <a:rPr lang="en-US" i="1">
                        <a:latin typeface="Cambria Math"/>
                      </a:rPr>
                      <m:t>𝑥</m:t>
                    </m:r>
                  </m:oMath>
                </a14:m>
                <a:r>
                  <a:rPr lang="en-US" dirty="0"/>
                  <a:t>, </a:t>
                </a:r>
                <a14:m>
                  <m:oMath xmlns:m="http://schemas.openxmlformats.org/officeDocument/2006/math">
                    <m:r>
                      <a:rPr lang="en-US" i="1">
                        <a:latin typeface="Cambria Math"/>
                      </a:rPr>
                      <m:t>𝑥</m:t>
                    </m:r>
                  </m:oMath>
                </a14:m>
                <a:r>
                  <a:rPr lang="en-US" dirty="0"/>
                  <a:t>, </a:t>
                </a:r>
                <a14:m>
                  <m:oMath xmlns:m="http://schemas.openxmlformats.org/officeDocument/2006/math">
                    <m:r>
                      <a:rPr lang="en-US" i="1">
                        <a:latin typeface="Cambria Math"/>
                      </a:rPr>
                      <m:t>𝑥</m:t>
                    </m:r>
                  </m:oMath>
                </a14:m>
                <a:r>
                  <a:rPr lang="en-US" dirty="0"/>
                  <a:t>, and </a:t>
                </a:r>
                <a14:m>
                  <m:oMath xmlns:m="http://schemas.openxmlformats.org/officeDocument/2006/math">
                    <m:r>
                      <a:rPr lang="en-US" i="1">
                        <a:latin typeface="Cambria Math"/>
                      </a:rPr>
                      <m:t>2</m:t>
                    </m:r>
                    <m:r>
                      <a:rPr lang="en-US" i="1">
                        <a:latin typeface="Cambria Math"/>
                      </a:rPr>
                      <m:t>𝑥</m:t>
                    </m:r>
                  </m:oMath>
                </a14:m>
                <a:r>
                  <a:rPr lang="en-US" dirty="0"/>
                  <a:t>. What is the measure of the greatest angle in the trapezoid, in degrees?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222" t="-2206" r="-1259"/>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1359010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Quadrilateral </a:t>
                </a:r>
                <a14:m>
                  <m:oMath xmlns:m="http://schemas.openxmlformats.org/officeDocument/2006/math">
                    <m:r>
                      <a:rPr lang="en-US" i="1">
                        <a:latin typeface="Cambria Math"/>
                      </a:rPr>
                      <m:t>𝐴𝐵𝐶𝐷</m:t>
                    </m:r>
                  </m:oMath>
                </a14:m>
                <a:r>
                  <a:rPr lang="en-US" dirty="0"/>
                  <a:t> has midpoints </a:t>
                </a:r>
                <a14:m>
                  <m:oMath xmlns:m="http://schemas.openxmlformats.org/officeDocument/2006/math">
                    <m:r>
                      <a:rPr lang="en-US" i="1">
                        <a:latin typeface="Cambria Math"/>
                      </a:rPr>
                      <m:t>𝑀</m:t>
                    </m:r>
                  </m:oMath>
                </a14:m>
                <a:r>
                  <a:rPr lang="en-US" dirty="0"/>
                  <a:t> on </a:t>
                </a:r>
                <a14:m>
                  <m:oMath xmlns:m="http://schemas.openxmlformats.org/officeDocument/2006/math">
                    <m:r>
                      <a:rPr lang="en-US" i="1">
                        <a:latin typeface="Cambria Math"/>
                      </a:rPr>
                      <m:t>𝐴𝐵</m:t>
                    </m:r>
                  </m:oMath>
                </a14:m>
                <a:r>
                  <a:rPr lang="en-US" dirty="0"/>
                  <a:t>, </a:t>
                </a:r>
                <a14:m>
                  <m:oMath xmlns:m="http://schemas.openxmlformats.org/officeDocument/2006/math">
                    <m:r>
                      <a:rPr lang="en-US" i="1">
                        <a:latin typeface="Cambria Math"/>
                      </a:rPr>
                      <m:t>𝑁</m:t>
                    </m:r>
                  </m:oMath>
                </a14:m>
                <a:r>
                  <a:rPr lang="en-US" dirty="0"/>
                  <a:t> on </a:t>
                </a:r>
                <a14:m>
                  <m:oMath xmlns:m="http://schemas.openxmlformats.org/officeDocument/2006/math">
                    <m:r>
                      <a:rPr lang="en-US" i="1">
                        <a:latin typeface="Cambria Math"/>
                      </a:rPr>
                      <m:t>𝐵𝐶</m:t>
                    </m:r>
                  </m:oMath>
                </a14:m>
                <a:r>
                  <a:rPr lang="en-US" dirty="0"/>
                  <a:t>, </a:t>
                </a:r>
                <a14:m>
                  <m:oMath xmlns:m="http://schemas.openxmlformats.org/officeDocument/2006/math">
                    <m:r>
                      <a:rPr lang="en-US" i="1">
                        <a:latin typeface="Cambria Math"/>
                      </a:rPr>
                      <m:t>𝑂</m:t>
                    </m:r>
                  </m:oMath>
                </a14:m>
                <a:r>
                  <a:rPr lang="en-US" dirty="0"/>
                  <a:t> on </a:t>
                </a:r>
                <a14:m>
                  <m:oMath xmlns:m="http://schemas.openxmlformats.org/officeDocument/2006/math">
                    <m:r>
                      <a:rPr lang="en-US" i="1">
                        <a:latin typeface="Cambria Math"/>
                      </a:rPr>
                      <m:t>𝐶𝐷</m:t>
                    </m:r>
                  </m:oMath>
                </a14:m>
                <a:r>
                  <a:rPr lang="en-US" dirty="0"/>
                  <a:t>, and </a:t>
                </a:r>
                <a14:m>
                  <m:oMath xmlns:m="http://schemas.openxmlformats.org/officeDocument/2006/math">
                    <m:r>
                      <a:rPr lang="en-US" i="1">
                        <a:latin typeface="Cambria Math"/>
                      </a:rPr>
                      <m:t>𝑃</m:t>
                    </m:r>
                  </m:oMath>
                </a14:m>
                <a:r>
                  <a:rPr lang="en-US" dirty="0"/>
                  <a:t> on </a:t>
                </a:r>
                <a14:m>
                  <m:oMath xmlns:m="http://schemas.openxmlformats.org/officeDocument/2006/math">
                    <m:r>
                      <a:rPr lang="en-US" i="1">
                        <a:latin typeface="Cambria Math"/>
                      </a:rPr>
                      <m:t>𝐷𝐴</m:t>
                    </m:r>
                  </m:oMath>
                </a14:m>
                <a:r>
                  <a:rPr lang="en-US" dirty="0"/>
                  <a:t>. If M is located at </a:t>
                </a:r>
                <a14:m>
                  <m:oMath xmlns:m="http://schemas.openxmlformats.org/officeDocument/2006/math">
                    <m:r>
                      <a:rPr lang="en-US" i="1">
                        <a:latin typeface="Cambria Math"/>
                      </a:rPr>
                      <m:t>(0, 0)</m:t>
                    </m:r>
                  </m:oMath>
                </a14:m>
                <a:r>
                  <a:rPr lang="en-US" dirty="0"/>
                  <a:t>, N at </a:t>
                </a:r>
                <a14:m>
                  <m:oMath xmlns:m="http://schemas.openxmlformats.org/officeDocument/2006/math">
                    <m:r>
                      <a:rPr lang="en-US" i="1">
                        <a:latin typeface="Cambria Math"/>
                      </a:rPr>
                      <m:t>(5, 0)</m:t>
                    </m:r>
                  </m:oMath>
                </a14:m>
                <a:r>
                  <a:rPr lang="en-US" dirty="0"/>
                  <a:t>, and P at </a:t>
                </a:r>
                <a14:m>
                  <m:oMath xmlns:m="http://schemas.openxmlformats.org/officeDocument/2006/math">
                    <m:r>
                      <a:rPr lang="en-US" i="1">
                        <a:latin typeface="Cambria Math"/>
                      </a:rPr>
                      <m:t>(0, 5)</m:t>
                    </m:r>
                  </m:oMath>
                </a14:m>
                <a:r>
                  <a:rPr lang="en-US" dirty="0"/>
                  <a:t>, what are the coordinates of point </a:t>
                </a:r>
                <a14:m>
                  <m:oMath xmlns:m="http://schemas.openxmlformats.org/officeDocument/2006/math">
                    <m:r>
                      <a:rPr lang="en-US" i="1">
                        <a:latin typeface="Cambria Math"/>
                      </a:rPr>
                      <m:t>𝑂</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222" t="-2206" r="-222"/>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3527061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16</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product of </a:t>
                </a:r>
                <a14:m>
                  <m:oMath xmlns:m="http://schemas.openxmlformats.org/officeDocument/2006/math">
                    <m:r>
                      <a:rPr lang="en-US" i="1">
                        <a:latin typeface="Cambria Math"/>
                      </a:rPr>
                      <m:t>𝑅</m:t>
                    </m:r>
                  </m:oMath>
                </a14:m>
                <a:r>
                  <a:rPr lang="en-US" dirty="0"/>
                  <a:t> and 7 more than </a:t>
                </a:r>
                <a14:m>
                  <m:oMath xmlns:m="http://schemas.openxmlformats.org/officeDocument/2006/math">
                    <m:r>
                      <a:rPr lang="en-US" i="1">
                        <a:latin typeface="Cambria Math"/>
                      </a:rPr>
                      <m:t>𝑅</m:t>
                    </m:r>
                  </m:oMath>
                </a14:m>
                <a:r>
                  <a:rPr lang="en-US" dirty="0"/>
                  <a:t> is </a:t>
                </a:r>
                <a:r>
                  <a:rPr lang="en-US" b="0" i="0" dirty="0" smtClean="0">
                    <a:latin typeface="+mj-lt"/>
                  </a:rPr>
                  <a:t>-</a:t>
                </a:r>
                <a:r>
                  <a:rPr lang="en-US" i="0" dirty="0" smtClean="0">
                    <a:latin typeface="+mj-lt"/>
                  </a:rPr>
                  <a:t>12</a:t>
                </a:r>
                <a:r>
                  <a:rPr lang="en-US" dirty="0"/>
                  <a:t>. What is the sum of the reciprocals of all possible values of </a:t>
                </a:r>
                <a14:m>
                  <m:oMath xmlns:m="http://schemas.openxmlformats.org/officeDocument/2006/math">
                    <m:r>
                      <a:rPr lang="en-US" i="1">
                        <a:latin typeface="Cambria Math"/>
                      </a:rPr>
                      <m:t>𝑅</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222" t="-2206" r="-1852"/>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4260532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17</a:t>
            </a:r>
            <a:endParaRPr lang="en-US" dirty="0"/>
          </a:p>
        </p:txBody>
      </p:sp>
      <p:sp>
        <p:nvSpPr>
          <p:cNvPr id="3" name="Content Placeholder 2"/>
          <p:cNvSpPr>
            <a:spLocks noGrp="1"/>
          </p:cNvSpPr>
          <p:nvPr>
            <p:ph idx="1"/>
          </p:nvPr>
        </p:nvSpPr>
        <p:spPr/>
        <p:txBody>
          <a:bodyPr/>
          <a:lstStyle/>
          <a:p>
            <a:r>
              <a:rPr lang="en-US" dirty="0"/>
              <a:t>52 cards in a standard deck are dealt out randomly to the 25 Mariners and Ichiro’s dog such that each is given a pair of cards. What is the probability that Felix Hernandez is dealt both a king and an ace?</a:t>
            </a:r>
          </a:p>
        </p:txBody>
      </p:sp>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2010476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18</a:t>
            </a:r>
            <a:endParaRPr lang="en-US" dirty="0"/>
          </a:p>
        </p:txBody>
      </p:sp>
      <p:sp>
        <p:nvSpPr>
          <p:cNvPr id="3" name="Content Placeholder 2"/>
          <p:cNvSpPr>
            <a:spLocks noGrp="1"/>
          </p:cNvSpPr>
          <p:nvPr>
            <p:ph idx="1"/>
          </p:nvPr>
        </p:nvSpPr>
        <p:spPr/>
        <p:txBody>
          <a:bodyPr>
            <a:normAutofit fontScale="92500"/>
          </a:bodyPr>
          <a:lstStyle/>
          <a:p>
            <a:r>
              <a:rPr lang="en-US" dirty="0"/>
              <a:t>Each vertex of a pentagon is assigned a nonnegative integer value so that the positive difference between the values at any two adjacent vertices is no greater than 2. How many ways are there to assign these five values if the sum of the values is 5? Two assignments are considered the same if one can be rotated to produce the other.</a:t>
            </a:r>
          </a:p>
        </p:txBody>
      </p:sp>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355530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What is the area of the region in the coordinate plane described by </a:t>
                </a:r>
                <a14:m>
                  <m:oMath xmlns:m="http://schemas.openxmlformats.org/officeDocument/2006/math">
                    <m:r>
                      <a:rPr lang="en-US" i="1">
                        <a:latin typeface="Cambria Math"/>
                      </a:rPr>
                      <m:t>|</m:t>
                    </m:r>
                    <m:r>
                      <a:rPr lang="en-US" i="1">
                        <a:latin typeface="Cambria Math"/>
                      </a:rPr>
                      <m:t>𝑥</m:t>
                    </m:r>
                    <m:r>
                      <a:rPr lang="en-US" i="1">
                        <a:latin typeface="Cambria Math"/>
                      </a:rPr>
                      <m:t>+</m:t>
                    </m:r>
                    <m:r>
                      <a:rPr lang="en-US" i="1">
                        <a:latin typeface="Cambria Math"/>
                      </a:rPr>
                      <m:t>𝑦</m:t>
                    </m:r>
                    <m:r>
                      <a:rPr lang="en-US" i="1">
                        <a:latin typeface="Cambria Math"/>
                      </a:rPr>
                      <m:t>|≤4</m:t>
                    </m:r>
                  </m:oMath>
                </a14:m>
                <a:r>
                  <a:rPr lang="en-US" dirty="0"/>
                  <a:t> and </a:t>
                </a:r>
                <a14:m>
                  <m:oMath xmlns:m="http://schemas.openxmlformats.org/officeDocument/2006/math">
                    <m:d>
                      <m:dPr>
                        <m:begChr m:val="|"/>
                        <m:endChr m:val="|"/>
                        <m:ctrlPr>
                          <a:rPr lang="en-US" i="1">
                            <a:latin typeface="Cambria Math"/>
                          </a:rPr>
                        </m:ctrlPr>
                      </m:dPr>
                      <m:e>
                        <m:r>
                          <a:rPr lang="en-US" i="1">
                            <a:latin typeface="Cambria Math"/>
                          </a:rPr>
                          <m:t>𝑥</m:t>
                        </m:r>
                        <m:r>
                          <a:rPr lang="en-US" i="1">
                            <a:latin typeface="Cambria Math"/>
                          </a:rPr>
                          <m:t>−</m:t>
                        </m:r>
                        <m:r>
                          <a:rPr lang="en-US" i="1">
                            <a:latin typeface="Cambria Math"/>
                          </a:rPr>
                          <m:t>𝑦</m:t>
                        </m:r>
                      </m:e>
                    </m:d>
                    <m:r>
                      <a:rPr lang="en-US" i="1">
                        <a:latin typeface="Cambria Math"/>
                      </a:rPr>
                      <m:t>≤4 </m:t>
                    </m:r>
                  </m:oMath>
                </a14:m>
                <a:r>
                  <a:rPr lang="en-US" dirty="0"/>
                  <a:t>that does not include the region described by </a:t>
                </a:r>
                <a14:m>
                  <m:oMath xmlns:m="http://schemas.openxmlformats.org/officeDocument/2006/math">
                    <m:r>
                      <a:rPr lang="en-US" i="1">
                        <a:latin typeface="Cambria Math"/>
                      </a:rPr>
                      <m:t>|</m:t>
                    </m:r>
                    <m:r>
                      <a:rPr lang="en-US" i="1">
                        <a:latin typeface="Cambria Math"/>
                      </a:rPr>
                      <m:t>𝑥</m:t>
                    </m:r>
                    <m:r>
                      <a:rPr lang="en-US" i="1">
                        <a:latin typeface="Cambria Math"/>
                      </a:rPr>
                      <m:t>+</m:t>
                    </m:r>
                    <m:r>
                      <a:rPr lang="en-US" i="1">
                        <a:latin typeface="Cambria Math"/>
                      </a:rPr>
                      <m:t>𝑦</m:t>
                    </m:r>
                    <m:r>
                      <a:rPr lang="en-US" i="1">
                        <a:latin typeface="Cambria Math"/>
                      </a:rPr>
                      <m:t>|≤2</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222" t="-220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Copyright © 2011 by the Washington Student Math Association</a:t>
            </a:r>
            <a:endParaRPr lang="en-US" dirty="0"/>
          </a:p>
        </p:txBody>
      </p:sp>
      <p:sp>
        <p:nvSpPr>
          <p:cNvPr id="12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24239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19</a:t>
            </a:r>
            <a:endParaRPr lang="en-US" dirty="0"/>
          </a:p>
        </p:txBody>
      </p:sp>
      <p:sp>
        <p:nvSpPr>
          <p:cNvPr id="3" name="Content Placeholder 2"/>
          <p:cNvSpPr>
            <a:spLocks noGrp="1"/>
          </p:cNvSpPr>
          <p:nvPr>
            <p:ph idx="1"/>
          </p:nvPr>
        </p:nvSpPr>
        <p:spPr/>
        <p:txBody>
          <a:bodyPr/>
          <a:lstStyle/>
          <a:p>
            <a:r>
              <a:rPr lang="en-US" dirty="0"/>
              <a:t>A cylindrical container 16 units high and 6 units in diameter is partially filled with water. The cylinder is tilted so that the water level reaches 11 units up the side of the cylinder at the highest but only 5 units up at the lowest. Compute the volume of water in the cylinder.</a:t>
            </a:r>
          </a:p>
        </p:txBody>
      </p:sp>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1185074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20</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a:t>
                </a:r>
                <a14:m>
                  <m:oMath xmlns:m="http://schemas.openxmlformats.org/officeDocument/2006/math">
                    <m:r>
                      <a:rPr lang="en-US" i="1">
                        <a:latin typeface="Cambria Math"/>
                      </a:rPr>
                      <m:t> </m:t>
                    </m:r>
                    <m:sSup>
                      <m:sSupPr>
                        <m:ctrlPr>
                          <a:rPr lang="en-US" i="1">
                            <a:latin typeface="Cambria Math"/>
                          </a:rPr>
                        </m:ctrlPr>
                      </m:sSupPr>
                      <m:e>
                        <m:r>
                          <a:rPr lang="en-US" i="1">
                            <a:latin typeface="Cambria Math"/>
                          </a:rPr>
                          <m:t>𝑥</m:t>
                        </m:r>
                      </m:e>
                      <m:sup>
                        <m:r>
                          <a:rPr lang="en-US" i="1">
                            <a:latin typeface="Cambria Math"/>
                          </a:rPr>
                          <m:t>4</m:t>
                        </m:r>
                      </m:sup>
                    </m:sSup>
                    <m:r>
                      <a:rPr lang="en-US" i="1">
                        <a:latin typeface="Cambria Math"/>
                      </a:rPr>
                      <m:t>−4</m:t>
                    </m:r>
                    <m:sSup>
                      <m:sSupPr>
                        <m:ctrlPr>
                          <a:rPr lang="en-US" i="1" baseline="30000">
                            <a:latin typeface="Cambria Math"/>
                          </a:rPr>
                        </m:ctrlPr>
                      </m:sSupPr>
                      <m:e>
                        <m:r>
                          <a:rPr lang="en-US" i="1" baseline="30000">
                            <a:latin typeface="Cambria Math"/>
                          </a:rPr>
                          <m:t>𝑥</m:t>
                        </m:r>
                      </m:e>
                      <m:sup>
                        <m:r>
                          <a:rPr lang="en-US" i="1" baseline="30000">
                            <a:latin typeface="Cambria Math"/>
                          </a:rPr>
                          <m:t>3</m:t>
                        </m:r>
                      </m:sup>
                    </m:sSup>
                    <m:r>
                      <a:rPr lang="en-US" i="1">
                        <a:latin typeface="Cambria Math"/>
                      </a:rPr>
                      <m:t>+6</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−4</m:t>
                    </m:r>
                    <m:r>
                      <a:rPr lang="en-US" i="1">
                        <a:latin typeface="Cambria Math"/>
                      </a:rPr>
                      <m:t>𝑥</m:t>
                    </m:r>
                    <m:r>
                      <a:rPr lang="en-US" i="1">
                        <a:latin typeface="Cambria Math"/>
                      </a:rPr>
                      <m:t>+1=</m:t>
                    </m:r>
                    <m:f>
                      <m:fPr>
                        <m:ctrlPr>
                          <a:rPr lang="en-US" i="1">
                            <a:latin typeface="Cambria Math"/>
                          </a:rPr>
                        </m:ctrlPr>
                      </m:fPr>
                      <m:num>
                        <m:r>
                          <a:rPr lang="en-US" i="1">
                            <a:latin typeface="Cambria Math"/>
                          </a:rPr>
                          <m:t>4</m:t>
                        </m:r>
                      </m:num>
                      <m:den>
                        <m:r>
                          <a:rPr lang="en-US" i="1">
                            <a:latin typeface="Cambria Math"/>
                          </a:rPr>
                          <m:t>3</m:t>
                        </m:r>
                      </m:den>
                    </m:f>
                    <m:func>
                      <m:funcPr>
                        <m:ctrlPr>
                          <a:rPr lang="en-US" i="1">
                            <a:latin typeface="Cambria Math"/>
                          </a:rPr>
                        </m:ctrlPr>
                      </m:funcPr>
                      <m:fName>
                        <m:sSub>
                          <m:sSubPr>
                            <m:ctrlPr>
                              <a:rPr lang="en-US" i="1">
                                <a:latin typeface="Cambria Math"/>
                              </a:rPr>
                            </m:ctrlPr>
                          </m:sSubPr>
                          <m:e>
                            <m:r>
                              <m:rPr>
                                <m:sty m:val="p"/>
                              </m:rPr>
                              <a:rPr lang="en-US">
                                <a:latin typeface="Cambria Math"/>
                              </a:rPr>
                              <m:t>log</m:t>
                            </m:r>
                          </m:e>
                          <m:sub>
                            <m:r>
                              <a:rPr lang="en-US" i="1">
                                <a:latin typeface="Cambria Math"/>
                              </a:rPr>
                              <m:t>2</m:t>
                            </m:r>
                          </m:sub>
                        </m:sSub>
                      </m:fName>
                      <m:e>
                        <m:r>
                          <a:rPr lang="en-US" i="1">
                            <a:latin typeface="Cambria Math"/>
                          </a:rPr>
                          <m:t>4096</m:t>
                        </m:r>
                      </m:e>
                    </m:func>
                  </m:oMath>
                </a14:m>
                <a:r>
                  <a:rPr lang="en-US" dirty="0"/>
                  <a:t>, compute the greatest positive real value of </a:t>
                </a:r>
                <a14:m>
                  <m:oMath xmlns:m="http://schemas.openxmlformats.org/officeDocument/2006/math">
                    <m:r>
                      <a:rPr lang="en-US" i="1">
                        <a:latin typeface="Cambria Math"/>
                      </a:rPr>
                      <m:t>𝑥</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222"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444449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a:rPr lang="en-US" i="1">
                        <a:latin typeface="Cambria Math"/>
                      </a:rPr>
                      <m:t>𝑁</m:t>
                    </m:r>
                  </m:oMath>
                </a14:m>
                <a:r>
                  <a:rPr lang="en-US" dirty="0"/>
                  <a:t> be an integer such that the product </a:t>
                </a:r>
                <a14:m>
                  <m:oMath xmlns:m="http://schemas.openxmlformats.org/officeDocument/2006/math">
                    <m:r>
                      <a:rPr lang="en-US" i="1">
                        <a:latin typeface="Cambria Math"/>
                      </a:rPr>
                      <m:t>41×43×</m:t>
                    </m:r>
                    <m:r>
                      <a:rPr lang="en-US" i="1">
                        <a:latin typeface="Cambria Math"/>
                      </a:rPr>
                      <m:t>𝑁</m:t>
                    </m:r>
                  </m:oMath>
                </a14:m>
                <a:r>
                  <a:rPr lang="en-US" dirty="0"/>
                  <a:t> can be written as the sum of 6 consecutive positive integers. Compute the least possible value for the smallest of the 6 integers.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222" t="-2206" r="-296"/>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216202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22</a:t>
            </a:r>
            <a:endParaRPr lang="en-US" dirty="0"/>
          </a:p>
        </p:txBody>
      </p:sp>
      <p:sp>
        <p:nvSpPr>
          <p:cNvPr id="3" name="Content Placeholder 2"/>
          <p:cNvSpPr>
            <a:spLocks noGrp="1"/>
          </p:cNvSpPr>
          <p:nvPr>
            <p:ph idx="1"/>
          </p:nvPr>
        </p:nvSpPr>
        <p:spPr/>
        <p:txBody>
          <a:bodyPr/>
          <a:lstStyle/>
          <a:p>
            <a:r>
              <a:rPr lang="en-US" dirty="0"/>
              <a:t>Compute the ratio of the volume of a sphere to the volume of the largest regular octahedron that will fit inside it.</a:t>
            </a:r>
          </a:p>
        </p:txBody>
      </p:sp>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1513382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 is the greatest possible diameter of a circle centered at </a:t>
                </a:r>
                <a14:m>
                  <m:oMath xmlns:m="http://schemas.openxmlformats.org/officeDocument/2006/math">
                    <m:r>
                      <a:rPr lang="en-US" i="1">
                        <a:latin typeface="Cambria Math"/>
                      </a:rPr>
                      <m:t>(0, 0)</m:t>
                    </m:r>
                  </m:oMath>
                </a14:m>
                <a:r>
                  <a:rPr lang="en-US" dirty="0"/>
                  <a:t> that does not intersect the graph of </a:t>
                </a:r>
                <a14:m>
                  <m:oMath xmlns:m="http://schemas.openxmlformats.org/officeDocument/2006/math">
                    <m:r>
                      <a:rPr lang="en-US" i="1">
                        <a:latin typeface="Cambria Math"/>
                      </a:rPr>
                      <m:t>𝑦</m:t>
                    </m:r>
                    <m:r>
                      <a:rPr lang="en-US" i="1">
                        <a:latin typeface="Cambria Math"/>
                      </a:rPr>
                      <m:t> = </m:t>
                    </m:r>
                    <m:f>
                      <m:fPr>
                        <m:ctrlPr>
                          <a:rPr lang="en-US" i="1">
                            <a:latin typeface="Cambria Math"/>
                          </a:rPr>
                        </m:ctrlPr>
                      </m:fPr>
                      <m:num>
                        <m:r>
                          <a:rPr lang="en-US" i="1">
                            <a:latin typeface="Cambria Math"/>
                          </a:rPr>
                          <m:t>8</m:t>
                        </m:r>
                      </m:num>
                      <m:den>
                        <m:r>
                          <a:rPr lang="en-US" i="1">
                            <a:latin typeface="Cambria Math"/>
                          </a:rPr>
                          <m:t>𝑥</m:t>
                        </m:r>
                      </m:den>
                    </m:f>
                  </m:oMath>
                </a14:m>
                <a:r>
                  <a:rPr lang="en-US" dirty="0"/>
                  <a:t> at more than two points?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222" t="-2206" r="-2370"/>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3185746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Evaluate </a:t>
                </a:r>
                <a14:m>
                  <m:oMath xmlns:m="http://schemas.openxmlformats.org/officeDocument/2006/math">
                    <m:f>
                      <m:fPr>
                        <m:ctrlPr>
                          <a:rPr lang="en-US" i="1">
                            <a:latin typeface="Cambria Math"/>
                          </a:rPr>
                        </m:ctrlPr>
                      </m:fPr>
                      <m:num>
                        <m:r>
                          <a:rPr lang="en-US" i="1">
                            <a:latin typeface="Cambria Math"/>
                          </a:rPr>
                          <m:t>1</m:t>
                        </m:r>
                      </m:num>
                      <m:den>
                        <m:rad>
                          <m:radPr>
                            <m:degHide m:val="on"/>
                            <m:ctrlPr>
                              <a:rPr lang="en-US" i="1">
                                <a:latin typeface="Cambria Math"/>
                              </a:rPr>
                            </m:ctrlPr>
                          </m:radPr>
                          <m:deg/>
                          <m:e>
                            <m:r>
                              <a:rPr lang="en-US" i="1">
                                <a:latin typeface="Cambria Math"/>
                              </a:rPr>
                              <m:t>11</m:t>
                            </m:r>
                          </m:e>
                        </m:rad>
                        <m:r>
                          <a:rPr lang="en-US" i="1">
                            <a:latin typeface="Cambria Math"/>
                          </a:rPr>
                          <m:t>+</m:t>
                        </m:r>
                        <m:rad>
                          <m:radPr>
                            <m:degHide m:val="on"/>
                            <m:ctrlPr>
                              <a:rPr lang="en-US" i="1">
                                <a:latin typeface="Cambria Math"/>
                              </a:rPr>
                            </m:ctrlPr>
                          </m:radPr>
                          <m:deg/>
                          <m:e>
                            <m:r>
                              <a:rPr lang="en-US" i="1">
                                <a:latin typeface="Cambria Math"/>
                              </a:rPr>
                              <m:t>10</m:t>
                            </m:r>
                          </m:e>
                        </m:rad>
                      </m:den>
                    </m:f>
                    <m:r>
                      <a:rPr lang="en-US" i="1">
                        <a:latin typeface="Cambria Math"/>
                      </a:rPr>
                      <m:t>+</m:t>
                    </m:r>
                    <m:f>
                      <m:fPr>
                        <m:ctrlPr>
                          <a:rPr lang="en-US" i="1">
                            <a:latin typeface="Cambria Math"/>
                          </a:rPr>
                        </m:ctrlPr>
                      </m:fPr>
                      <m:num>
                        <m:r>
                          <a:rPr lang="en-US" i="1">
                            <a:latin typeface="Cambria Math"/>
                          </a:rPr>
                          <m:t>1</m:t>
                        </m:r>
                      </m:num>
                      <m:den>
                        <m:rad>
                          <m:radPr>
                            <m:degHide m:val="on"/>
                            <m:ctrlPr>
                              <a:rPr lang="en-US" i="1">
                                <a:latin typeface="Cambria Math"/>
                              </a:rPr>
                            </m:ctrlPr>
                          </m:radPr>
                          <m:deg/>
                          <m:e>
                            <m:r>
                              <a:rPr lang="en-US" i="1">
                                <a:latin typeface="Cambria Math"/>
                              </a:rPr>
                              <m:t>10</m:t>
                            </m:r>
                          </m:e>
                        </m:rad>
                        <m:r>
                          <a:rPr lang="en-US" i="1">
                            <a:latin typeface="Cambria Math"/>
                          </a:rPr>
                          <m:t>+</m:t>
                        </m:r>
                        <m:rad>
                          <m:radPr>
                            <m:degHide m:val="on"/>
                            <m:ctrlPr>
                              <a:rPr lang="en-US" i="1">
                                <a:latin typeface="Cambria Math"/>
                              </a:rPr>
                            </m:ctrlPr>
                          </m:radPr>
                          <m:deg/>
                          <m:e>
                            <m:r>
                              <a:rPr lang="en-US" i="1">
                                <a:latin typeface="Cambria Math"/>
                              </a:rPr>
                              <m:t>9</m:t>
                            </m:r>
                          </m:e>
                        </m:rad>
                      </m:den>
                    </m:f>
                    <m:r>
                      <a:rPr lang="en-US" i="1">
                        <a:latin typeface="Cambria Math"/>
                      </a:rPr>
                      <m:t>+</m:t>
                    </m:r>
                    <m:f>
                      <m:fPr>
                        <m:ctrlPr>
                          <a:rPr lang="en-US" i="1">
                            <a:latin typeface="Cambria Math"/>
                          </a:rPr>
                        </m:ctrlPr>
                      </m:fPr>
                      <m:num>
                        <m:r>
                          <a:rPr lang="en-US" i="1">
                            <a:latin typeface="Cambria Math"/>
                          </a:rPr>
                          <m:t>1</m:t>
                        </m:r>
                      </m:num>
                      <m:den>
                        <m:rad>
                          <m:radPr>
                            <m:degHide m:val="on"/>
                            <m:ctrlPr>
                              <a:rPr lang="en-US" i="1">
                                <a:latin typeface="Cambria Math"/>
                              </a:rPr>
                            </m:ctrlPr>
                          </m:radPr>
                          <m:deg/>
                          <m:e>
                            <m:r>
                              <a:rPr lang="en-US" i="1">
                                <a:latin typeface="Cambria Math"/>
                              </a:rPr>
                              <m:t>9</m:t>
                            </m:r>
                          </m:e>
                        </m:rad>
                        <m:r>
                          <a:rPr lang="en-US" i="1">
                            <a:latin typeface="Cambria Math"/>
                          </a:rPr>
                          <m:t>+2</m:t>
                        </m:r>
                        <m:rad>
                          <m:radPr>
                            <m:degHide m:val="on"/>
                            <m:ctrlPr>
                              <a:rPr lang="en-US" i="1">
                                <a:latin typeface="Cambria Math"/>
                              </a:rPr>
                            </m:ctrlPr>
                          </m:radPr>
                          <m:deg/>
                          <m:e>
                            <m:r>
                              <a:rPr lang="en-US" i="1">
                                <a:latin typeface="Cambria Math"/>
                              </a:rPr>
                              <m:t>2</m:t>
                            </m:r>
                          </m:e>
                        </m:rad>
                      </m:den>
                    </m:f>
                    <m:r>
                      <a:rPr lang="en-US" i="1">
                        <a:latin typeface="Cambria Math"/>
                      </a:rPr>
                      <m:t>+…+</m:t>
                    </m:r>
                    <m:f>
                      <m:fPr>
                        <m:ctrlPr>
                          <a:rPr lang="en-US" i="1">
                            <a:latin typeface="Cambria Math"/>
                          </a:rPr>
                        </m:ctrlPr>
                      </m:fPr>
                      <m:num>
                        <m:r>
                          <a:rPr lang="en-US" i="1">
                            <a:latin typeface="Cambria Math"/>
                          </a:rPr>
                          <m:t>1</m:t>
                        </m:r>
                      </m:num>
                      <m:den>
                        <m:rad>
                          <m:radPr>
                            <m:degHide m:val="on"/>
                            <m:ctrlPr>
                              <a:rPr lang="en-US" i="1">
                                <a:latin typeface="Cambria Math"/>
                              </a:rPr>
                            </m:ctrlPr>
                          </m:radPr>
                          <m:deg/>
                          <m:e>
                            <m:r>
                              <a:rPr lang="en-US" i="1">
                                <a:latin typeface="Cambria Math"/>
                              </a:rPr>
                              <m:t>2</m:t>
                            </m:r>
                          </m:e>
                        </m:rad>
                        <m:r>
                          <a:rPr lang="en-US" i="1">
                            <a:latin typeface="Cambria Math"/>
                          </a:rPr>
                          <m:t>+1</m:t>
                        </m:r>
                      </m:den>
                    </m:f>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222"/>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2313389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bases of a trapezoid have lengths 10 and 21, and the legs have lengths </a:t>
                </a:r>
                <a14:m>
                  <m:oMath xmlns:m="http://schemas.openxmlformats.org/officeDocument/2006/math">
                    <m:rad>
                      <m:radPr>
                        <m:degHide m:val="on"/>
                        <m:ctrlPr>
                          <a:rPr lang="en-US" i="1">
                            <a:latin typeface="Cambria Math"/>
                          </a:rPr>
                        </m:ctrlPr>
                      </m:radPr>
                      <m:deg/>
                      <m:e>
                        <m:r>
                          <a:rPr lang="en-US" i="1">
                            <a:latin typeface="Cambria Math"/>
                          </a:rPr>
                          <m:t>34</m:t>
                        </m:r>
                      </m:e>
                    </m:rad>
                  </m:oMath>
                </a14:m>
                <a:r>
                  <a:rPr lang="en-US" dirty="0"/>
                  <a:t> and </a:t>
                </a:r>
                <a14:m>
                  <m:oMath xmlns:m="http://schemas.openxmlformats.org/officeDocument/2006/math">
                    <m:r>
                      <a:rPr lang="en-US" i="1">
                        <a:latin typeface="Cambria Math"/>
                      </a:rPr>
                      <m:t>3</m:t>
                    </m:r>
                    <m:rad>
                      <m:radPr>
                        <m:degHide m:val="on"/>
                        <m:ctrlPr>
                          <a:rPr lang="en-US" i="1">
                            <a:latin typeface="Cambria Math"/>
                          </a:rPr>
                        </m:ctrlPr>
                      </m:radPr>
                      <m:deg/>
                      <m:e>
                        <m:r>
                          <a:rPr lang="en-US" i="1">
                            <a:latin typeface="Cambria Math"/>
                          </a:rPr>
                          <m:t>5</m:t>
                        </m:r>
                      </m:e>
                    </m:rad>
                  </m:oMath>
                </a14:m>
                <a:r>
                  <a:rPr lang="en-US" dirty="0"/>
                  <a:t> . What is the area of the trapezoid? Express your answer as a fraction in simplest form.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222" t="-2206" r="-1481"/>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2326155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26</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Evaluate the sum: </a:t>
                </a:r>
                <a14:m>
                  <m:oMath xmlns:m="http://schemas.openxmlformats.org/officeDocument/2006/math">
                    <m:r>
                      <a:rPr lang="en-US" i="1">
                        <a:latin typeface="Cambria Math"/>
                      </a:rPr>
                      <m:t>1+</m:t>
                    </m:r>
                    <m:f>
                      <m:fPr>
                        <m:ctrlPr>
                          <a:rPr lang="en-US" i="1">
                            <a:latin typeface="Cambria Math"/>
                          </a:rPr>
                        </m:ctrlPr>
                      </m:fPr>
                      <m:num>
                        <m:r>
                          <a:rPr lang="en-US" i="1">
                            <a:latin typeface="Cambria Math"/>
                          </a:rPr>
                          <m:t>1</m:t>
                        </m:r>
                      </m:num>
                      <m:den>
                        <m:r>
                          <a:rPr lang="en-US" i="1">
                            <a:latin typeface="Cambria Math"/>
                          </a:rPr>
                          <m:t>4</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9</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16</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25</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36</m:t>
                        </m:r>
                      </m:den>
                    </m:f>
                    <m:r>
                      <a:rPr lang="en-US" i="1">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2222"/>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238288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27</a:t>
            </a:r>
            <a:endParaRPr lang="en-US" dirty="0"/>
          </a:p>
        </p:txBody>
      </p:sp>
      <p:sp>
        <p:nvSpPr>
          <p:cNvPr id="3" name="Content Placeholder 2"/>
          <p:cNvSpPr>
            <a:spLocks noGrp="1"/>
          </p:cNvSpPr>
          <p:nvPr>
            <p:ph idx="1"/>
          </p:nvPr>
        </p:nvSpPr>
        <p:spPr/>
        <p:txBody>
          <a:bodyPr/>
          <a:lstStyle/>
          <a:p>
            <a:r>
              <a:rPr lang="en-US" dirty="0"/>
              <a:t>Find the volume of the solid formed by revolving an ellipse with </a:t>
            </a:r>
            <a:r>
              <a:rPr lang="en-US" dirty="0" err="1"/>
              <a:t>semimajor</a:t>
            </a:r>
            <a:r>
              <a:rPr lang="en-US" dirty="0"/>
              <a:t> axis of length 3 and </a:t>
            </a:r>
            <a:r>
              <a:rPr lang="en-US" dirty="0" err="1"/>
              <a:t>semiminor</a:t>
            </a:r>
            <a:r>
              <a:rPr lang="en-US" dirty="0"/>
              <a:t> axis of length 2 about its </a:t>
            </a:r>
            <a:r>
              <a:rPr lang="en-US" dirty="0" err="1"/>
              <a:t>semimajor</a:t>
            </a:r>
            <a:r>
              <a:rPr lang="en-US" dirty="0"/>
              <a:t> axis.</a:t>
            </a:r>
          </a:p>
        </p:txBody>
      </p:sp>
      <p:sp>
        <p:nvSpPr>
          <p:cNvPr id="4" name="Footer Placeholder 3"/>
          <p:cNvSpPr>
            <a:spLocks noGrp="1"/>
          </p:cNvSpPr>
          <p:nvPr>
            <p:ph type="ftr" sz="quarter" idx="11"/>
          </p:nvPr>
        </p:nvSpPr>
        <p:spPr>
          <a:xfrm>
            <a:off x="533400" y="6356350"/>
            <a:ext cx="84582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115091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Well Done!</a:t>
            </a:r>
            <a:endParaRPr lang="en-US" dirty="0"/>
          </a:p>
        </p:txBody>
      </p:sp>
      <p:sp>
        <p:nvSpPr>
          <p:cNvPr id="6" name="Subtitle 5"/>
          <p:cNvSpPr>
            <a:spLocks noGrp="1"/>
          </p:cNvSpPr>
          <p:nvPr>
            <p:ph type="subTitle" idx="1"/>
          </p:nvPr>
        </p:nvSpPr>
        <p:spPr/>
        <p:txBody>
          <a:bodyPr/>
          <a:lstStyle/>
          <a:p>
            <a:r>
              <a:rPr lang="en-US" dirty="0" smtClean="0"/>
              <a:t>Thank you for participating!</a:t>
            </a:r>
            <a:endParaRPr lang="en-US" dirty="0"/>
          </a:p>
        </p:txBody>
      </p:sp>
      <p:sp>
        <p:nvSpPr>
          <p:cNvPr id="4" name="Footer Placeholder 3"/>
          <p:cNvSpPr>
            <a:spLocks noGrp="1"/>
          </p:cNvSpPr>
          <p:nvPr>
            <p:ph type="ftr" sz="quarter" idx="11"/>
          </p:nvPr>
        </p:nvSpPr>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39882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Find the value or values of </a:t>
                </a:r>
                <a14:m>
                  <m:oMath xmlns:m="http://schemas.openxmlformats.org/officeDocument/2006/math">
                    <m:r>
                      <a:rPr lang="en-US" i="1">
                        <a:latin typeface="Cambria Math"/>
                      </a:rPr>
                      <m:t>𝑥</m:t>
                    </m:r>
                  </m:oMath>
                </a14:m>
                <a:r>
                  <a:rPr lang="en-US" dirty="0"/>
                  <a:t> that satisfy the following inequality:</a:t>
                </a:r>
              </a:p>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m:t>
                      </m:r>
                      <m:r>
                        <a:rPr lang="en-US" i="1">
                          <a:latin typeface="Cambria Math"/>
                        </a:rPr>
                        <m:t>𝑥</m:t>
                      </m:r>
                      <m:r>
                        <a:rPr lang="en-US" i="1">
                          <a:latin typeface="Cambria Math"/>
                        </a:rPr>
                        <m:t>+1≤</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m:t>
                      </m:r>
                      <m:r>
                        <a:rPr lang="en-US" i="1">
                          <a:latin typeface="Cambria Math"/>
                        </a:rPr>
                        <m:t>𝑥</m:t>
                      </m:r>
                      <m:r>
                        <a:rPr lang="en-US" i="1">
                          <a:latin typeface="Cambria Math"/>
                        </a:rPr>
                        <m:t>+17≤2</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m:t>
                      </m:r>
                      <m:r>
                        <a:rPr lang="en-US" i="1">
                          <a:latin typeface="Cambria Math"/>
                        </a:rPr>
                        <m:t>𝑥</m:t>
                      </m:r>
                      <m:r>
                        <a:rPr lang="en-US" i="1">
                          <a:latin typeface="Cambria Math"/>
                        </a:rPr>
                        <m:t>+1</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222" t="-2206"/>
                </a:stretch>
              </a:blipFill>
            </p:spPr>
            <p:txBody>
              <a:bodyPr/>
              <a:lstStyle/>
              <a:p>
                <a:r>
                  <a:rPr lang="en-US">
                    <a:noFill/>
                  </a:rPr>
                  <a:t> </a:t>
                </a:r>
              </a:p>
            </p:txBody>
          </p:sp>
        </mc:Fallback>
      </mc:AlternateContent>
      <p:sp>
        <p:nvSpPr>
          <p:cNvPr id="5" name="Footer Placeholder 4"/>
          <p:cNvSpPr>
            <a:spLocks noGrp="1"/>
          </p:cNvSpPr>
          <p:nvPr>
            <p:ph type="ftr" sz="quarter" idx="11"/>
          </p:nvPr>
        </p:nvSpPr>
        <p:spPr>
          <a:xfrm>
            <a:off x="457200" y="6356350"/>
            <a:ext cx="83820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2979827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t>
                </a:r>
                <a14:m>
                  <m:oMath xmlns:m="http://schemas.openxmlformats.org/officeDocument/2006/math">
                    <m:r>
                      <m:rPr>
                        <m:sty m:val="p"/>
                      </m:rPr>
                      <a:rPr lang="en-US">
                        <a:latin typeface="Cambria Math"/>
                      </a:rPr>
                      <m:t>r</m:t>
                    </m:r>
                    <m:r>
                      <a:rPr lang="en-US" i="1">
                        <a:latin typeface="Cambria Math"/>
                      </a:rPr>
                      <m:t>=</m:t>
                    </m:r>
                    <m:f>
                      <m:fPr>
                        <m:ctrlPr>
                          <a:rPr lang="en-US" i="1">
                            <a:latin typeface="Cambria Math"/>
                          </a:rPr>
                        </m:ctrlPr>
                      </m:fPr>
                      <m:num>
                        <m:r>
                          <a:rPr lang="en-US" i="1">
                            <a:latin typeface="Cambria Math"/>
                          </a:rPr>
                          <m:t>𝑥</m:t>
                        </m:r>
                      </m:num>
                      <m:den>
                        <m:r>
                          <a:rPr lang="en-US" i="1">
                            <a:latin typeface="Cambria Math"/>
                          </a:rPr>
                          <m:t>𝑦</m:t>
                        </m:r>
                      </m:den>
                    </m:f>
                  </m:oMath>
                </a14:m>
                <a:r>
                  <a:rPr lang="en-US" dirty="0"/>
                  <a:t> and</a:t>
                </a:r>
                <a14:m>
                  <m:oMath xmlns:m="http://schemas.openxmlformats.org/officeDocument/2006/math">
                    <m:sSup>
                      <m:sSupPr>
                        <m:ctrlPr>
                          <a:rPr lang="en-US" i="1">
                            <a:latin typeface="Cambria Math"/>
                          </a:rPr>
                        </m:ctrlPr>
                      </m:sSupPr>
                      <m:e>
                        <m:r>
                          <a:rPr lang="en-US" i="1">
                            <a:latin typeface="Cambria Math"/>
                          </a:rPr>
                          <m:t> </m:t>
                        </m:r>
                        <m:r>
                          <a:rPr lang="en-US" i="1">
                            <a:latin typeface="Cambria Math"/>
                          </a:rPr>
                          <m:t>𝑟</m:t>
                        </m:r>
                      </m:e>
                      <m:sup>
                        <m:r>
                          <a:rPr lang="en-US" i="1">
                            <a:latin typeface="Cambria Math"/>
                          </a:rPr>
                          <m:t>2</m:t>
                        </m:r>
                      </m:sup>
                    </m:sSup>
                    <m:r>
                      <a:rPr lang="en-US" i="1">
                        <a:latin typeface="Cambria Math"/>
                      </a:rPr>
                      <m:t>+2</m:t>
                    </m:r>
                    <m:r>
                      <a:rPr lang="en-US" i="1">
                        <a:latin typeface="Cambria Math"/>
                      </a:rPr>
                      <m:t>𝑟</m:t>
                    </m:r>
                    <m:r>
                      <a:rPr lang="en-US" i="1">
                        <a:latin typeface="Cambria Math"/>
                      </a:rPr>
                      <m:t>−1=0</m:t>
                    </m:r>
                  </m:oMath>
                </a14:m>
                <a:r>
                  <a:rPr lang="en-US" dirty="0"/>
                  <a:t>, express </a:t>
                </a:r>
                <a14:m>
                  <m:oMath xmlns:m="http://schemas.openxmlformats.org/officeDocument/2006/math">
                    <m:sSup>
                      <m:sSupPr>
                        <m:ctrlPr>
                          <a:rPr lang="en-US" i="1">
                            <a:latin typeface="Cambria Math"/>
                          </a:rPr>
                        </m:ctrlPr>
                      </m:sSupPr>
                      <m:e>
                        <m:r>
                          <a:rPr lang="en-US" i="1">
                            <a:latin typeface="Cambria Math"/>
                          </a:rPr>
                          <m:t>𝑦</m:t>
                        </m:r>
                      </m:e>
                      <m:sup>
                        <m:r>
                          <a:rPr lang="en-US" i="1">
                            <a:latin typeface="Cambria Math"/>
                          </a:rPr>
                          <m:t>4</m:t>
                        </m:r>
                      </m:sup>
                    </m:sSup>
                    <m:r>
                      <a:rPr lang="en-US" i="1">
                        <a:latin typeface="Cambria Math"/>
                      </a:rPr>
                      <m:t>−12</m:t>
                    </m:r>
                    <m:sSup>
                      <m:sSupPr>
                        <m:ctrlPr>
                          <a:rPr lang="en-US" i="1">
                            <a:latin typeface="Cambria Math"/>
                          </a:rPr>
                        </m:ctrlPr>
                      </m:sSupPr>
                      <m:e>
                        <m:r>
                          <a:rPr lang="en-US" i="1">
                            <a:latin typeface="Cambria Math"/>
                          </a:rPr>
                          <m:t>𝑥</m:t>
                        </m:r>
                      </m:e>
                      <m:sup>
                        <m:r>
                          <a:rPr lang="en-US" i="1">
                            <a:latin typeface="Cambria Math"/>
                          </a:rPr>
                          <m:t>3</m:t>
                        </m:r>
                      </m:sup>
                    </m:sSup>
                    <m:r>
                      <a:rPr lang="en-US" i="1">
                        <a:latin typeface="Cambria Math"/>
                      </a:rPr>
                      <m:t>𝑦</m:t>
                    </m:r>
                  </m:oMath>
                </a14:m>
                <a:r>
                  <a:rPr lang="en-US" dirty="0"/>
                  <a:t> in terms of </a:t>
                </a:r>
                <a14:m>
                  <m:oMath xmlns:m="http://schemas.openxmlformats.org/officeDocument/2006/math">
                    <m:r>
                      <a:rPr lang="en-US" i="1">
                        <a:latin typeface="Cambria Math"/>
                      </a:rPr>
                      <m:t>𝑥</m:t>
                    </m:r>
                  </m:oMath>
                </a14:m>
                <a:r>
                  <a:rPr lang="en-US" dirty="0"/>
                  <a:t> only.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222" t="-588"/>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457200" y="6356350"/>
            <a:ext cx="82296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2974532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parabolas </a:t>
                </a:r>
                <a14:m>
                  <m:oMath xmlns:m="http://schemas.openxmlformats.org/officeDocument/2006/math">
                    <m:r>
                      <a:rPr lang="en-US" i="1">
                        <a:latin typeface="Cambria Math"/>
                      </a:rPr>
                      <m:t>𝑦</m:t>
                    </m:r>
                    <m:r>
                      <a:rPr lang="en-US" i="1">
                        <a:latin typeface="Cambria Math"/>
                      </a:rPr>
                      <m:t>=</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−4</m:t>
                    </m:r>
                    <m:r>
                      <a:rPr lang="en-US" i="1">
                        <a:latin typeface="Cambria Math"/>
                      </a:rPr>
                      <m:t>𝑥</m:t>
                    </m:r>
                    <m:r>
                      <a:rPr lang="en-US" i="1">
                        <a:latin typeface="Cambria Math"/>
                      </a:rPr>
                      <m:t>+4</m:t>
                    </m:r>
                  </m:oMath>
                </a14:m>
                <a:r>
                  <a:rPr lang="en-US" dirty="0"/>
                  <a:t> and </a:t>
                </a:r>
                <a14:m>
                  <m:oMath xmlns:m="http://schemas.openxmlformats.org/officeDocument/2006/math">
                    <m:r>
                      <a:rPr lang="en-US" i="1">
                        <a:latin typeface="Cambria Math"/>
                      </a:rPr>
                      <m:t>𝑦</m:t>
                    </m:r>
                    <m:r>
                      <a:rPr lang="en-US" i="1">
                        <a:latin typeface="Cambria Math"/>
                      </a:rPr>
                      <m:t>=−</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+4</m:t>
                    </m:r>
                    <m:r>
                      <a:rPr lang="en-US" i="1">
                        <a:latin typeface="Cambria Math"/>
                      </a:rPr>
                      <m:t>𝑥</m:t>
                    </m:r>
                    <m:r>
                      <a:rPr lang="en-US" i="1">
                        <a:latin typeface="Cambria Math"/>
                      </a:rPr>
                      <m:t>+4</m:t>
                    </m:r>
                  </m:oMath>
                </a14:m>
                <a:r>
                  <a:rPr lang="en-US" dirty="0"/>
                  <a:t> intersect at points A and B.  Similarly, the curves </a:t>
                </a:r>
                <a14:m>
                  <m:oMath xmlns:m="http://schemas.openxmlformats.org/officeDocument/2006/math">
                    <m:r>
                      <a:rPr lang="en-US" i="1">
                        <a:latin typeface="Cambria Math"/>
                      </a:rPr>
                      <m:t>𝑦</m:t>
                    </m:r>
                    <m:r>
                      <a:rPr lang="en-US" i="1">
                        <a:latin typeface="Cambria Math"/>
                      </a:rPr>
                      <m:t>=</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+8</m:t>
                    </m:r>
                    <m:r>
                      <a:rPr lang="en-US" i="1">
                        <a:latin typeface="Cambria Math"/>
                      </a:rPr>
                      <m:t>𝑥</m:t>
                    </m:r>
                    <m:r>
                      <a:rPr lang="en-US" i="1">
                        <a:latin typeface="Cambria Math"/>
                      </a:rPr>
                      <m:t>+5</m:t>
                    </m:r>
                  </m:oMath>
                </a14:m>
                <a:r>
                  <a:rPr lang="en-US" dirty="0"/>
                  <a:t> and </a:t>
                </a:r>
                <a14:m>
                  <m:oMath xmlns:m="http://schemas.openxmlformats.org/officeDocument/2006/math">
                    <m:r>
                      <a:rPr lang="en-US" i="1">
                        <a:latin typeface="Cambria Math"/>
                      </a:rPr>
                      <m:t>𝑦</m:t>
                    </m:r>
                    <m:r>
                      <a:rPr lang="en-US" i="1">
                        <a:latin typeface="Cambria Math"/>
                      </a:rPr>
                      <m:t>=−</m:t>
                    </m:r>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−8</m:t>
                    </m:r>
                    <m:r>
                      <a:rPr lang="en-US" i="1">
                        <a:latin typeface="Cambria Math"/>
                      </a:rPr>
                      <m:t>𝑥</m:t>
                    </m:r>
                    <m:r>
                      <a:rPr lang="en-US" i="1">
                        <a:latin typeface="Cambria Math"/>
                      </a:rPr>
                      <m:t>−9</m:t>
                    </m:r>
                  </m:oMath>
                </a14:m>
                <a:r>
                  <a:rPr lang="en-US" dirty="0"/>
                  <a:t> intersect at points C and D.  What is the area of the trapezoid formed by the four points A, B, C, and 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222" t="-1765" r="-3037" b="-1618"/>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152400" y="6356350"/>
            <a:ext cx="87630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737285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5</a:t>
            </a:r>
            <a:endParaRPr lang="en-US" dirty="0"/>
          </a:p>
        </p:txBody>
      </p:sp>
      <p:sp>
        <p:nvSpPr>
          <p:cNvPr id="3" name="Content Placeholder 2"/>
          <p:cNvSpPr>
            <a:spLocks noGrp="1"/>
          </p:cNvSpPr>
          <p:nvPr>
            <p:ph idx="1"/>
          </p:nvPr>
        </p:nvSpPr>
        <p:spPr/>
        <p:txBody>
          <a:bodyPr/>
          <a:lstStyle/>
          <a:p>
            <a:r>
              <a:rPr lang="en-US" dirty="0"/>
              <a:t>Find the volume of a regular octahedron with side length 2.</a:t>
            </a:r>
          </a:p>
        </p:txBody>
      </p:sp>
      <p:sp>
        <p:nvSpPr>
          <p:cNvPr id="4" name="Footer Placeholder 3"/>
          <p:cNvSpPr>
            <a:spLocks noGrp="1"/>
          </p:cNvSpPr>
          <p:nvPr>
            <p:ph type="ftr" sz="quarter" idx="11"/>
          </p:nvPr>
        </p:nvSpPr>
        <p:spPr>
          <a:xfrm>
            <a:off x="457200" y="6356350"/>
            <a:ext cx="8382000" cy="365125"/>
          </a:xfrm>
        </p:spPr>
        <p:txBody>
          <a:bodyPr/>
          <a:lstStyle/>
          <a:p>
            <a:r>
              <a:rPr lang="en-US" smtClean="0"/>
              <a:t>Copyright © 2011 by the Washington Student Math Association</a:t>
            </a:r>
            <a:endParaRPr lang="en-US" dirty="0"/>
          </a:p>
        </p:txBody>
      </p:sp>
      <p:pic>
        <p:nvPicPr>
          <p:cNvPr id="5" name="Picture 4" descr="http://upload.wikimedia.org/wikipedia/commons/thumb/0/07/Octahedron.svg/605px-Octahedron.svg.png"/>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24400" y="2895600"/>
            <a:ext cx="2930378" cy="2905439"/>
          </a:xfrm>
          <a:prstGeom prst="rect">
            <a:avLst/>
          </a:prstGeom>
          <a:noFill/>
          <a:ln>
            <a:noFill/>
          </a:ln>
        </p:spPr>
      </p:pic>
    </p:spTree>
    <p:extLst>
      <p:ext uri="{BB962C8B-B14F-4D97-AF65-F5344CB8AC3E}">
        <p14:creationId xmlns:p14="http://schemas.microsoft.com/office/powerpoint/2010/main" val="474354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6</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Find the sum of the following infinite series:</a:t>
                </a:r>
              </a:p>
              <a:p>
                <a:pPr/>
                <a14:m>
                  <m:oMathPara xmlns:m="http://schemas.openxmlformats.org/officeDocument/2006/math">
                    <m:oMathParaPr>
                      <m:jc m:val="centerGroup"/>
                    </m:oMathParaPr>
                    <m:oMath xmlns:m="http://schemas.openxmlformats.org/officeDocument/2006/math">
                      <m:r>
                        <a:rPr lang="en-US" i="1">
                          <a:latin typeface="Cambria Math"/>
                        </a:rPr>
                        <m:t>1−</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4</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8</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16</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32</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64</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128</m:t>
                          </m:r>
                        </m:den>
                      </m:f>
                      <m:r>
                        <a:rPr lang="en-US" i="1">
                          <a:latin typeface="Cambria Math"/>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222" t="-2206"/>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304800" y="6356350"/>
            <a:ext cx="85344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3309659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7</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Compute the absolute value of the difference between the repeating decimal </a:t>
                </a:r>
                <a14:m>
                  <m:oMath xmlns:m="http://schemas.openxmlformats.org/officeDocument/2006/math">
                    <m:r>
                      <a:rPr lang="en-US" i="1">
                        <a:latin typeface="Cambria Math"/>
                      </a:rPr>
                      <m:t>0.45454545…</m:t>
                    </m:r>
                  </m:oMath>
                </a14:m>
                <a:r>
                  <a:rPr lang="en-US" dirty="0"/>
                  <a:t> and </a:t>
                </a:r>
                <a14:m>
                  <m:oMath xmlns:m="http://schemas.openxmlformats.org/officeDocument/2006/math">
                    <m:r>
                      <a:rPr lang="en-US" i="1">
                        <a:latin typeface="Cambria Math"/>
                      </a:rPr>
                      <m:t>0.45</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222" t="-2206" r="-74"/>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228600" y="6356350"/>
            <a:ext cx="86106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3936318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8</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Find the period of</a:t>
                </a:r>
                <a:endParaRPr lang="en-US" dirty="0" smtClean="0"/>
              </a:p>
              <a:p>
                <a14:m>
                  <m:oMath xmlns:m="http://schemas.openxmlformats.org/officeDocument/2006/math">
                    <m:r>
                      <a:rPr lang="en-US" i="1">
                        <a:latin typeface="Cambria Math"/>
                      </a:rPr>
                      <m:t>𝑓</m:t>
                    </m:r>
                    <m:r>
                      <a:rPr lang="en-US" i="1">
                        <a:latin typeface="Cambria Math"/>
                      </a:rPr>
                      <m:t>(</m:t>
                    </m:r>
                    <m:r>
                      <a:rPr lang="en-US" i="1">
                        <a:latin typeface="Cambria Math"/>
                      </a:rPr>
                      <m:t>𝑥</m:t>
                    </m:r>
                    <m:r>
                      <a:rPr lang="en-US" i="1">
                        <a:latin typeface="Cambria Math"/>
                      </a:rPr>
                      <m:t>)=</m:t>
                    </m:r>
                    <m:func>
                      <m:funcPr>
                        <m:ctrlPr>
                          <a:rPr lang="en-US" i="1">
                            <a:latin typeface="Cambria Math"/>
                          </a:rPr>
                        </m:ctrlPr>
                      </m:funcPr>
                      <m:fName>
                        <m:r>
                          <m:rPr>
                            <m:sty m:val="p"/>
                          </m:rPr>
                          <a:rPr lang="en-US">
                            <a:latin typeface="Cambria Math"/>
                          </a:rPr>
                          <m:t>sin</m:t>
                        </m:r>
                      </m:fName>
                      <m:e>
                        <m:r>
                          <a:rPr lang="en-US" i="1">
                            <a:latin typeface="Cambria Math"/>
                          </a:rPr>
                          <m:t>5</m:t>
                        </m:r>
                        <m:r>
                          <a:rPr lang="en-US" i="1">
                            <a:latin typeface="Cambria Math"/>
                          </a:rPr>
                          <m:t>𝑥</m:t>
                        </m:r>
                      </m:e>
                    </m:func>
                    <m:r>
                      <a:rPr lang="en-US" i="1">
                        <a:latin typeface="Cambria Math"/>
                      </a:rPr>
                      <m:t>+</m:t>
                    </m:r>
                    <m:func>
                      <m:funcPr>
                        <m:ctrlPr>
                          <a:rPr lang="en-US" i="1">
                            <a:latin typeface="Cambria Math"/>
                          </a:rPr>
                        </m:ctrlPr>
                      </m:funcPr>
                      <m:fName>
                        <m:r>
                          <m:rPr>
                            <m:sty m:val="p"/>
                          </m:rPr>
                          <a:rPr lang="en-US">
                            <a:latin typeface="Cambria Math"/>
                          </a:rPr>
                          <m:t>cos</m:t>
                        </m:r>
                      </m:fName>
                      <m:e>
                        <m:r>
                          <a:rPr lang="en-US" i="1">
                            <a:latin typeface="Cambria Math"/>
                          </a:rPr>
                          <m:t>19</m:t>
                        </m:r>
                        <m:r>
                          <a:rPr lang="en-US" i="1">
                            <a:latin typeface="Cambria Math"/>
                          </a:rPr>
                          <m:t>𝑥</m:t>
                        </m:r>
                      </m:e>
                    </m:func>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222" t="-2206"/>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457200" y="6356350"/>
            <a:ext cx="8382000" cy="365125"/>
          </a:xfrm>
        </p:spPr>
        <p:txBody>
          <a:bodyPr/>
          <a:lstStyle/>
          <a:p>
            <a:r>
              <a:rPr lang="en-US" smtClean="0"/>
              <a:t>Copyright © 2011 by the Washington Student Math Association</a:t>
            </a:r>
            <a:endParaRPr lang="en-US" dirty="0"/>
          </a:p>
        </p:txBody>
      </p:sp>
    </p:spTree>
    <p:extLst>
      <p:ext uri="{BB962C8B-B14F-4D97-AF65-F5344CB8AC3E}">
        <p14:creationId xmlns:p14="http://schemas.microsoft.com/office/powerpoint/2010/main" val="3676388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1367</Words>
  <Application>Microsoft Office PowerPoint</Application>
  <PresentationFormat>On-screen Show (4:3)</PresentationFormat>
  <Paragraphs>109</Paragraphs>
  <Slides>29</Slides>
  <Notes>18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Elimination Finals</vt:lpstr>
      <vt:lpstr>Problem 1</vt:lpstr>
      <vt:lpstr>Problem 2</vt:lpstr>
      <vt:lpstr>Problem 3</vt:lpstr>
      <vt:lpstr>Problem 4</vt:lpstr>
      <vt:lpstr>Problem 5</vt:lpstr>
      <vt:lpstr>Problem 6</vt:lpstr>
      <vt:lpstr>Problem 7</vt:lpstr>
      <vt:lpstr>Problem 8</vt:lpstr>
      <vt:lpstr>Problem 9</vt:lpstr>
      <vt:lpstr>Problem 10</vt:lpstr>
      <vt:lpstr>Problem 11</vt:lpstr>
      <vt:lpstr>Problem 12</vt:lpstr>
      <vt:lpstr>Problem 13</vt:lpstr>
      <vt:lpstr>Problem 14</vt:lpstr>
      <vt:lpstr>Problem 15</vt:lpstr>
      <vt:lpstr>Problem 16</vt:lpstr>
      <vt:lpstr>Problem 17</vt:lpstr>
      <vt:lpstr>Problem 18</vt:lpstr>
      <vt:lpstr>Problem 19</vt:lpstr>
      <vt:lpstr>Problem 20</vt:lpstr>
      <vt:lpstr>Problem 21</vt:lpstr>
      <vt:lpstr>Problem 22</vt:lpstr>
      <vt:lpstr>Problem 23</vt:lpstr>
      <vt:lpstr>Problem 24</vt:lpstr>
      <vt:lpstr>Problem 25</vt:lpstr>
      <vt:lpstr>Problem 26</vt:lpstr>
      <vt:lpstr>Problem 27</vt:lpstr>
      <vt:lpstr>Well Done!</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Elimination Round 4 (Finals)</dc:title>
  <dc:creator>Washington Student Math Association</dc:creator>
  <cp:lastModifiedBy>Austin Davis</cp:lastModifiedBy>
  <cp:revision>12</cp:revision>
  <dcterms:created xsi:type="dcterms:W3CDTF">2011-05-27T03:49:59Z</dcterms:created>
  <dcterms:modified xsi:type="dcterms:W3CDTF">2011-06-17T03:25:05Z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