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24" y="-2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6" d="100"/>
          <a:sy n="86" d="100"/>
        </p:scale>
        <p:origin x="-304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CED2DB-A6E6-4F04-B831-BEA78870657A}" type="datetimeFigureOut">
              <a:rPr lang="en-US" smtClean="0"/>
              <a:t>6/16/2011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C51F10-C1B3-459F-A862-B05DB5B87CAD}" type="slidenum">
              <a:rPr lang="en-US" smtClean="0"/>
              <a:t>‹#›</a:t>
            </a:fld>
            <a:endParaRPr lang="en-US"/>
          </a:p>
        </p:txBody>
      </p:sp>
    </p:spTree>
    <p:extLst>
      <p:ext uri="{BB962C8B-B14F-4D97-AF65-F5344CB8AC3E}">
        <p14:creationId xmlns:p14="http://schemas.microsoft.com/office/powerpoint/2010/main" val="2905723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C51F10-C1B3-459F-A862-B05DB5B87CAD}" type="slidenum">
              <a:rPr lang="en-US" smtClean="0"/>
              <a:t>11</a:t>
            </a:fld>
            <a:endParaRPr lang="en-US"/>
          </a:p>
        </p:txBody>
      </p:sp>
    </p:spTree>
    <p:extLst>
      <p:ext uri="{BB962C8B-B14F-4D97-AF65-F5344CB8AC3E}">
        <p14:creationId xmlns:p14="http://schemas.microsoft.com/office/powerpoint/2010/main" val="4281356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95600"/>
            <a:ext cx="7772400" cy="1470025"/>
          </a:xfrm>
        </p:spPr>
        <p:txBody>
          <a:bodyPr>
            <a:noAutofit/>
          </a:bodyPr>
          <a:lstStyle>
            <a:lvl1pPr>
              <a:defRPr sz="5400"/>
            </a:lvl1pPr>
          </a:lstStyle>
          <a:p>
            <a:r>
              <a:rPr lang="en-US" smtClean="0"/>
              <a:t>Click to edit Master title style</a:t>
            </a:r>
            <a:endParaRPr lang="en-US"/>
          </a:p>
        </p:txBody>
      </p:sp>
      <p:sp>
        <p:nvSpPr>
          <p:cNvPr id="3" name="Subtitle 2"/>
          <p:cNvSpPr>
            <a:spLocks noGrp="1"/>
          </p:cNvSpPr>
          <p:nvPr>
            <p:ph type="subTitle" idx="1"/>
          </p:nvPr>
        </p:nvSpPr>
        <p:spPr>
          <a:xfrm>
            <a:off x="1371600" y="44958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a:xfrm>
            <a:off x="533400" y="6356350"/>
            <a:ext cx="8077200" cy="365125"/>
          </a:xfrm>
        </p:spPr>
        <p:txBody>
          <a:bodyPr/>
          <a:lstStyle/>
          <a:p>
            <a:r>
              <a:rPr lang="en-US" smtClean="0"/>
              <a:t>Copyright © 2011 by the Washington Student Math Association</a:t>
            </a:r>
            <a:endParaRPr lang="en-US" dirty="0"/>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11511" t="9712" r="10072" b="2878"/>
          <a:stretch/>
        </p:blipFill>
        <p:spPr bwMode="auto">
          <a:xfrm>
            <a:off x="2891191" y="381000"/>
            <a:ext cx="3361619" cy="249809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7040644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F564D1-761B-4D3C-A368-F35CC3A18EBD}" type="datetime1">
              <a:rPr lang="en-US" smtClean="0"/>
              <a:t>6/16/2011</a:t>
            </a:fld>
            <a:endParaRPr lang="en-US"/>
          </a:p>
        </p:txBody>
      </p:sp>
      <p:sp>
        <p:nvSpPr>
          <p:cNvPr id="5" name="Footer Placeholder 4"/>
          <p:cNvSpPr>
            <a:spLocks noGrp="1"/>
          </p:cNvSpPr>
          <p:nvPr>
            <p:ph type="ftr" sz="quarter" idx="11"/>
          </p:nvPr>
        </p:nvSpPr>
        <p:spPr/>
        <p:txBody>
          <a:bodyPr/>
          <a:lstStyle/>
          <a:p>
            <a:r>
              <a:rPr lang="en-US" smtClean="0"/>
              <a:t>Copyright © 2011 by the Washington Student Math Association</a:t>
            </a:r>
            <a:endParaRPr lang="en-US"/>
          </a:p>
        </p:txBody>
      </p:sp>
      <p:sp>
        <p:nvSpPr>
          <p:cNvPr id="6" name="Slide Number Placeholder 5"/>
          <p:cNvSpPr>
            <a:spLocks noGrp="1"/>
          </p:cNvSpPr>
          <p:nvPr>
            <p:ph type="sldNum" sz="quarter" idx="12"/>
          </p:nvPr>
        </p:nvSpPr>
        <p:spPr/>
        <p:txBody>
          <a:bodyPr/>
          <a:lstStyle/>
          <a:p>
            <a:fld id="{A1CEBB5B-3ABB-4509-80CC-5D72D9F0B4F5}" type="slidenum">
              <a:rPr lang="en-US" smtClean="0"/>
              <a:t>‹#›</a:t>
            </a:fld>
            <a:endParaRPr lang="en-US"/>
          </a:p>
        </p:txBody>
      </p:sp>
    </p:spTree>
    <p:extLst>
      <p:ext uri="{BB962C8B-B14F-4D97-AF65-F5344CB8AC3E}">
        <p14:creationId xmlns:p14="http://schemas.microsoft.com/office/powerpoint/2010/main" val="4200962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43F5AB-8A32-4950-AD56-C5BA0642B56A}" type="datetime1">
              <a:rPr lang="en-US" smtClean="0"/>
              <a:t>6/16/2011</a:t>
            </a:fld>
            <a:endParaRPr lang="en-US"/>
          </a:p>
        </p:txBody>
      </p:sp>
      <p:sp>
        <p:nvSpPr>
          <p:cNvPr id="5" name="Footer Placeholder 4"/>
          <p:cNvSpPr>
            <a:spLocks noGrp="1"/>
          </p:cNvSpPr>
          <p:nvPr>
            <p:ph type="ftr" sz="quarter" idx="11"/>
          </p:nvPr>
        </p:nvSpPr>
        <p:spPr/>
        <p:txBody>
          <a:bodyPr/>
          <a:lstStyle/>
          <a:p>
            <a:r>
              <a:rPr lang="en-US" smtClean="0"/>
              <a:t>Copyright © 2011 by the Washington Student Math Association</a:t>
            </a:r>
            <a:endParaRPr lang="en-US"/>
          </a:p>
        </p:txBody>
      </p:sp>
      <p:sp>
        <p:nvSpPr>
          <p:cNvPr id="6" name="Slide Number Placeholder 5"/>
          <p:cNvSpPr>
            <a:spLocks noGrp="1"/>
          </p:cNvSpPr>
          <p:nvPr>
            <p:ph type="sldNum" sz="quarter" idx="12"/>
          </p:nvPr>
        </p:nvSpPr>
        <p:spPr/>
        <p:txBody>
          <a:bodyPr/>
          <a:lstStyle/>
          <a:p>
            <a:fld id="{A1CEBB5B-3ABB-4509-80CC-5D72D9F0B4F5}" type="slidenum">
              <a:rPr lang="en-US" smtClean="0"/>
              <a:t>‹#›</a:t>
            </a:fld>
            <a:endParaRPr lang="en-US"/>
          </a:p>
        </p:txBody>
      </p:sp>
    </p:spTree>
    <p:extLst>
      <p:ext uri="{BB962C8B-B14F-4D97-AF65-F5344CB8AC3E}">
        <p14:creationId xmlns:p14="http://schemas.microsoft.com/office/powerpoint/2010/main" val="1134691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48000" y="381000"/>
            <a:ext cx="5638800" cy="1143000"/>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981200"/>
            <a:ext cx="8229600" cy="4144963"/>
          </a:xfrm>
        </p:spPr>
        <p:txBody>
          <a:bodyPr/>
          <a:lstStyle>
            <a:lvl1pPr marL="0" indent="0">
              <a:buNone/>
              <a:defRPr sz="36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990600" cy="365125"/>
          </a:xfrm>
        </p:spPr>
        <p:txBody>
          <a:bodyPr/>
          <a:lstStyle/>
          <a:p>
            <a:fld id="{B837C6BC-3662-494C-9E54-0C2E3FBFC464}" type="datetime1">
              <a:rPr lang="en-US" smtClean="0"/>
              <a:t>6/16/2011</a:t>
            </a:fld>
            <a:endParaRPr lang="en-US" dirty="0"/>
          </a:p>
        </p:txBody>
      </p:sp>
      <p:sp>
        <p:nvSpPr>
          <p:cNvPr id="5" name="Footer Placeholder 4"/>
          <p:cNvSpPr>
            <a:spLocks noGrp="1"/>
          </p:cNvSpPr>
          <p:nvPr>
            <p:ph type="ftr" sz="quarter" idx="11"/>
          </p:nvPr>
        </p:nvSpPr>
        <p:spPr>
          <a:xfrm>
            <a:off x="2438400" y="6356350"/>
            <a:ext cx="4267200" cy="365125"/>
          </a:xfrm>
        </p:spPr>
        <p:txBody>
          <a:bodyPr/>
          <a:lstStyle>
            <a:lvl1pPr>
              <a:defRPr/>
            </a:lvl1pPr>
          </a:lstStyle>
          <a:p>
            <a:r>
              <a:rPr lang="en-US" dirty="0" smtClean="0"/>
              <a:t>Copyright © 2011 by the Washington Student Math Association</a:t>
            </a:r>
            <a:endParaRPr lang="en-US" dirty="0"/>
          </a:p>
        </p:txBody>
      </p:sp>
      <p:sp>
        <p:nvSpPr>
          <p:cNvPr id="6" name="Slide Number Placeholder 5"/>
          <p:cNvSpPr>
            <a:spLocks noGrp="1"/>
          </p:cNvSpPr>
          <p:nvPr>
            <p:ph type="sldNum" sz="quarter" idx="12"/>
          </p:nvPr>
        </p:nvSpPr>
        <p:spPr>
          <a:xfrm>
            <a:off x="7696200" y="6356350"/>
            <a:ext cx="990600" cy="365125"/>
          </a:xfrm>
        </p:spPr>
        <p:txBody>
          <a:bodyPr/>
          <a:lstStyle/>
          <a:p>
            <a:fld id="{A1CEBB5B-3ABB-4509-80CC-5D72D9F0B4F5}" type="slidenum">
              <a:rPr lang="en-US" smtClean="0"/>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7200" y="152400"/>
            <a:ext cx="2286000" cy="1524000"/>
          </a:xfrm>
          <a:prstGeom prst="rect">
            <a:avLst/>
          </a:prstGeom>
        </p:spPr>
      </p:pic>
    </p:spTree>
    <p:extLst>
      <p:ext uri="{BB962C8B-B14F-4D97-AF65-F5344CB8AC3E}">
        <p14:creationId xmlns:p14="http://schemas.microsoft.com/office/powerpoint/2010/main" val="43738001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864B11-BEA2-41C3-BD88-0904C6530F97}" type="datetime1">
              <a:rPr lang="en-US" smtClean="0"/>
              <a:t>6/16/2011</a:t>
            </a:fld>
            <a:endParaRPr lang="en-US"/>
          </a:p>
        </p:txBody>
      </p:sp>
      <p:sp>
        <p:nvSpPr>
          <p:cNvPr id="5" name="Footer Placeholder 4"/>
          <p:cNvSpPr>
            <a:spLocks noGrp="1"/>
          </p:cNvSpPr>
          <p:nvPr>
            <p:ph type="ftr" sz="quarter" idx="11"/>
          </p:nvPr>
        </p:nvSpPr>
        <p:spPr/>
        <p:txBody>
          <a:bodyPr/>
          <a:lstStyle/>
          <a:p>
            <a:r>
              <a:rPr lang="en-US" smtClean="0"/>
              <a:t>Copyright © 2011 by the Washington Student Math Association</a:t>
            </a:r>
            <a:endParaRPr lang="en-US"/>
          </a:p>
        </p:txBody>
      </p:sp>
      <p:sp>
        <p:nvSpPr>
          <p:cNvPr id="6" name="Slide Number Placeholder 5"/>
          <p:cNvSpPr>
            <a:spLocks noGrp="1"/>
          </p:cNvSpPr>
          <p:nvPr>
            <p:ph type="sldNum" sz="quarter" idx="12"/>
          </p:nvPr>
        </p:nvSpPr>
        <p:spPr/>
        <p:txBody>
          <a:bodyPr/>
          <a:lstStyle/>
          <a:p>
            <a:fld id="{A1CEBB5B-3ABB-4509-80CC-5D72D9F0B4F5}" type="slidenum">
              <a:rPr lang="en-US" smtClean="0"/>
              <a:t>‹#›</a:t>
            </a:fld>
            <a:endParaRPr lang="en-US"/>
          </a:p>
        </p:txBody>
      </p:sp>
    </p:spTree>
    <p:extLst>
      <p:ext uri="{BB962C8B-B14F-4D97-AF65-F5344CB8AC3E}">
        <p14:creationId xmlns:p14="http://schemas.microsoft.com/office/powerpoint/2010/main" val="1903498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F2E65D-610E-4D95-8016-261070B5044A}" type="datetime1">
              <a:rPr lang="en-US" smtClean="0"/>
              <a:t>6/16/2011</a:t>
            </a:fld>
            <a:endParaRPr lang="en-US"/>
          </a:p>
        </p:txBody>
      </p:sp>
      <p:sp>
        <p:nvSpPr>
          <p:cNvPr id="6" name="Footer Placeholder 5"/>
          <p:cNvSpPr>
            <a:spLocks noGrp="1"/>
          </p:cNvSpPr>
          <p:nvPr>
            <p:ph type="ftr" sz="quarter" idx="11"/>
          </p:nvPr>
        </p:nvSpPr>
        <p:spPr/>
        <p:txBody>
          <a:bodyPr/>
          <a:lstStyle/>
          <a:p>
            <a:r>
              <a:rPr lang="en-US" smtClean="0"/>
              <a:t>Copyright © 2011 by the Washington Student Math Association</a:t>
            </a:r>
            <a:endParaRPr lang="en-US"/>
          </a:p>
        </p:txBody>
      </p:sp>
      <p:sp>
        <p:nvSpPr>
          <p:cNvPr id="7" name="Slide Number Placeholder 6"/>
          <p:cNvSpPr>
            <a:spLocks noGrp="1"/>
          </p:cNvSpPr>
          <p:nvPr>
            <p:ph type="sldNum" sz="quarter" idx="12"/>
          </p:nvPr>
        </p:nvSpPr>
        <p:spPr/>
        <p:txBody>
          <a:bodyPr/>
          <a:lstStyle/>
          <a:p>
            <a:fld id="{A1CEBB5B-3ABB-4509-80CC-5D72D9F0B4F5}" type="slidenum">
              <a:rPr lang="en-US" smtClean="0"/>
              <a:t>‹#›</a:t>
            </a:fld>
            <a:endParaRPr lang="en-US"/>
          </a:p>
        </p:txBody>
      </p:sp>
    </p:spTree>
    <p:extLst>
      <p:ext uri="{BB962C8B-B14F-4D97-AF65-F5344CB8AC3E}">
        <p14:creationId xmlns:p14="http://schemas.microsoft.com/office/powerpoint/2010/main" val="3891026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D0B3E8-9644-44E9-8735-7A4BA08B2337}" type="datetime1">
              <a:rPr lang="en-US" smtClean="0"/>
              <a:t>6/16/2011</a:t>
            </a:fld>
            <a:endParaRPr lang="en-US"/>
          </a:p>
        </p:txBody>
      </p:sp>
      <p:sp>
        <p:nvSpPr>
          <p:cNvPr id="8" name="Footer Placeholder 7"/>
          <p:cNvSpPr>
            <a:spLocks noGrp="1"/>
          </p:cNvSpPr>
          <p:nvPr>
            <p:ph type="ftr" sz="quarter" idx="11"/>
          </p:nvPr>
        </p:nvSpPr>
        <p:spPr/>
        <p:txBody>
          <a:bodyPr/>
          <a:lstStyle/>
          <a:p>
            <a:r>
              <a:rPr lang="en-US" smtClean="0"/>
              <a:t>Copyright © 2011 by the Washington Student Math Association</a:t>
            </a:r>
            <a:endParaRPr lang="en-US"/>
          </a:p>
        </p:txBody>
      </p:sp>
      <p:sp>
        <p:nvSpPr>
          <p:cNvPr id="9" name="Slide Number Placeholder 8"/>
          <p:cNvSpPr>
            <a:spLocks noGrp="1"/>
          </p:cNvSpPr>
          <p:nvPr>
            <p:ph type="sldNum" sz="quarter" idx="12"/>
          </p:nvPr>
        </p:nvSpPr>
        <p:spPr/>
        <p:txBody>
          <a:bodyPr/>
          <a:lstStyle/>
          <a:p>
            <a:fld id="{A1CEBB5B-3ABB-4509-80CC-5D72D9F0B4F5}" type="slidenum">
              <a:rPr lang="en-US" smtClean="0"/>
              <a:t>‹#›</a:t>
            </a:fld>
            <a:endParaRPr lang="en-US"/>
          </a:p>
        </p:txBody>
      </p:sp>
    </p:spTree>
    <p:extLst>
      <p:ext uri="{BB962C8B-B14F-4D97-AF65-F5344CB8AC3E}">
        <p14:creationId xmlns:p14="http://schemas.microsoft.com/office/powerpoint/2010/main" val="3485256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4F5AB3-BF1D-40AB-8C48-FC82AA2C841F}" type="datetime1">
              <a:rPr lang="en-US" smtClean="0"/>
              <a:t>6/16/2011</a:t>
            </a:fld>
            <a:endParaRPr lang="en-US"/>
          </a:p>
        </p:txBody>
      </p:sp>
      <p:sp>
        <p:nvSpPr>
          <p:cNvPr id="4" name="Footer Placeholder 3"/>
          <p:cNvSpPr>
            <a:spLocks noGrp="1"/>
          </p:cNvSpPr>
          <p:nvPr>
            <p:ph type="ftr" sz="quarter" idx="11"/>
          </p:nvPr>
        </p:nvSpPr>
        <p:spPr/>
        <p:txBody>
          <a:bodyPr/>
          <a:lstStyle/>
          <a:p>
            <a:r>
              <a:rPr lang="en-US" smtClean="0"/>
              <a:t>Copyright © 2011 by the Washington Student Math Association</a:t>
            </a:r>
            <a:endParaRPr lang="en-US"/>
          </a:p>
        </p:txBody>
      </p:sp>
      <p:sp>
        <p:nvSpPr>
          <p:cNvPr id="5" name="Slide Number Placeholder 4"/>
          <p:cNvSpPr>
            <a:spLocks noGrp="1"/>
          </p:cNvSpPr>
          <p:nvPr>
            <p:ph type="sldNum" sz="quarter" idx="12"/>
          </p:nvPr>
        </p:nvSpPr>
        <p:spPr/>
        <p:txBody>
          <a:bodyPr/>
          <a:lstStyle/>
          <a:p>
            <a:fld id="{A1CEBB5B-3ABB-4509-80CC-5D72D9F0B4F5}" type="slidenum">
              <a:rPr lang="en-US" smtClean="0"/>
              <a:t>‹#›</a:t>
            </a:fld>
            <a:endParaRPr lang="en-US"/>
          </a:p>
        </p:txBody>
      </p:sp>
    </p:spTree>
    <p:extLst>
      <p:ext uri="{BB962C8B-B14F-4D97-AF65-F5344CB8AC3E}">
        <p14:creationId xmlns:p14="http://schemas.microsoft.com/office/powerpoint/2010/main" val="2596750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8DD1EF-5971-406A-B3E5-2CF4EA7A6FB0}" type="datetime1">
              <a:rPr lang="en-US" smtClean="0"/>
              <a:t>6/16/2011</a:t>
            </a:fld>
            <a:endParaRPr lang="en-US"/>
          </a:p>
        </p:txBody>
      </p:sp>
      <p:sp>
        <p:nvSpPr>
          <p:cNvPr id="3" name="Footer Placeholder 2"/>
          <p:cNvSpPr>
            <a:spLocks noGrp="1"/>
          </p:cNvSpPr>
          <p:nvPr>
            <p:ph type="ftr" sz="quarter" idx="11"/>
          </p:nvPr>
        </p:nvSpPr>
        <p:spPr/>
        <p:txBody>
          <a:bodyPr/>
          <a:lstStyle/>
          <a:p>
            <a:r>
              <a:rPr lang="en-US" smtClean="0"/>
              <a:t>Copyright © 2011 by the Washington Student Math Association</a:t>
            </a:r>
            <a:endParaRPr lang="en-US"/>
          </a:p>
        </p:txBody>
      </p:sp>
      <p:sp>
        <p:nvSpPr>
          <p:cNvPr id="4" name="Slide Number Placeholder 3"/>
          <p:cNvSpPr>
            <a:spLocks noGrp="1"/>
          </p:cNvSpPr>
          <p:nvPr>
            <p:ph type="sldNum" sz="quarter" idx="12"/>
          </p:nvPr>
        </p:nvSpPr>
        <p:spPr/>
        <p:txBody>
          <a:bodyPr/>
          <a:lstStyle/>
          <a:p>
            <a:fld id="{A1CEBB5B-3ABB-4509-80CC-5D72D9F0B4F5}" type="slidenum">
              <a:rPr lang="en-US" smtClean="0"/>
              <a:t>‹#›</a:t>
            </a:fld>
            <a:endParaRPr lang="en-US"/>
          </a:p>
        </p:txBody>
      </p:sp>
    </p:spTree>
    <p:extLst>
      <p:ext uri="{BB962C8B-B14F-4D97-AF65-F5344CB8AC3E}">
        <p14:creationId xmlns:p14="http://schemas.microsoft.com/office/powerpoint/2010/main" val="2770446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51F790-B932-4187-B37C-E7F1F2323A51}" type="datetime1">
              <a:rPr lang="en-US" smtClean="0"/>
              <a:t>6/16/2011</a:t>
            </a:fld>
            <a:endParaRPr lang="en-US"/>
          </a:p>
        </p:txBody>
      </p:sp>
      <p:sp>
        <p:nvSpPr>
          <p:cNvPr id="6" name="Footer Placeholder 5"/>
          <p:cNvSpPr>
            <a:spLocks noGrp="1"/>
          </p:cNvSpPr>
          <p:nvPr>
            <p:ph type="ftr" sz="quarter" idx="11"/>
          </p:nvPr>
        </p:nvSpPr>
        <p:spPr/>
        <p:txBody>
          <a:bodyPr/>
          <a:lstStyle/>
          <a:p>
            <a:r>
              <a:rPr lang="en-US" smtClean="0"/>
              <a:t>Copyright © 2011 by the Washington Student Math Association</a:t>
            </a:r>
            <a:endParaRPr lang="en-US"/>
          </a:p>
        </p:txBody>
      </p:sp>
      <p:sp>
        <p:nvSpPr>
          <p:cNvPr id="7" name="Slide Number Placeholder 6"/>
          <p:cNvSpPr>
            <a:spLocks noGrp="1"/>
          </p:cNvSpPr>
          <p:nvPr>
            <p:ph type="sldNum" sz="quarter" idx="12"/>
          </p:nvPr>
        </p:nvSpPr>
        <p:spPr/>
        <p:txBody>
          <a:bodyPr/>
          <a:lstStyle/>
          <a:p>
            <a:fld id="{A1CEBB5B-3ABB-4509-80CC-5D72D9F0B4F5}" type="slidenum">
              <a:rPr lang="en-US" smtClean="0"/>
              <a:t>‹#›</a:t>
            </a:fld>
            <a:endParaRPr lang="en-US"/>
          </a:p>
        </p:txBody>
      </p:sp>
    </p:spTree>
    <p:extLst>
      <p:ext uri="{BB962C8B-B14F-4D97-AF65-F5344CB8AC3E}">
        <p14:creationId xmlns:p14="http://schemas.microsoft.com/office/powerpoint/2010/main" val="3128759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66D77C-E68C-48DB-9023-9B6BE477E647}" type="datetime1">
              <a:rPr lang="en-US" smtClean="0"/>
              <a:t>6/16/2011</a:t>
            </a:fld>
            <a:endParaRPr lang="en-US"/>
          </a:p>
        </p:txBody>
      </p:sp>
      <p:sp>
        <p:nvSpPr>
          <p:cNvPr id="6" name="Footer Placeholder 5"/>
          <p:cNvSpPr>
            <a:spLocks noGrp="1"/>
          </p:cNvSpPr>
          <p:nvPr>
            <p:ph type="ftr" sz="quarter" idx="11"/>
          </p:nvPr>
        </p:nvSpPr>
        <p:spPr/>
        <p:txBody>
          <a:bodyPr/>
          <a:lstStyle/>
          <a:p>
            <a:r>
              <a:rPr lang="en-US" smtClean="0"/>
              <a:t>Copyright © 2011 by the Washington Student Math Association</a:t>
            </a:r>
            <a:endParaRPr lang="en-US"/>
          </a:p>
        </p:txBody>
      </p:sp>
      <p:sp>
        <p:nvSpPr>
          <p:cNvPr id="7" name="Slide Number Placeholder 6"/>
          <p:cNvSpPr>
            <a:spLocks noGrp="1"/>
          </p:cNvSpPr>
          <p:nvPr>
            <p:ph type="sldNum" sz="quarter" idx="12"/>
          </p:nvPr>
        </p:nvSpPr>
        <p:spPr/>
        <p:txBody>
          <a:bodyPr/>
          <a:lstStyle/>
          <a:p>
            <a:fld id="{A1CEBB5B-3ABB-4509-80CC-5D72D9F0B4F5}" type="slidenum">
              <a:rPr lang="en-US" smtClean="0"/>
              <a:t>‹#›</a:t>
            </a:fld>
            <a:endParaRPr lang="en-US"/>
          </a:p>
        </p:txBody>
      </p:sp>
    </p:spTree>
    <p:extLst>
      <p:ext uri="{BB962C8B-B14F-4D97-AF65-F5344CB8AC3E}">
        <p14:creationId xmlns:p14="http://schemas.microsoft.com/office/powerpoint/2010/main" val="435885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9441AF-3103-4A10-ABEB-AF6F2EA2F84B}" type="datetime1">
              <a:rPr lang="en-US" smtClean="0"/>
              <a:t>6/16/2011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Copyright © 2011 by the Washington Student Math Association</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CEBB5B-3ABB-4509-80CC-5D72D9F0B4F5}" type="slidenum">
              <a:rPr lang="en-US" smtClean="0"/>
              <a:t>‹#›</a:t>
            </a:fld>
            <a:endParaRPr lang="en-US"/>
          </a:p>
        </p:txBody>
      </p:sp>
    </p:spTree>
    <p:extLst>
      <p:ext uri="{BB962C8B-B14F-4D97-AF65-F5344CB8AC3E}">
        <p14:creationId xmlns:p14="http://schemas.microsoft.com/office/powerpoint/2010/main" val="3313132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Preliminary Round 2</a:t>
            </a:r>
            <a:endParaRPr lang="en-US" dirty="0"/>
          </a:p>
        </p:txBody>
      </p:sp>
      <p:sp>
        <p:nvSpPr>
          <p:cNvPr id="3" name="Subtitle 2"/>
          <p:cNvSpPr>
            <a:spLocks noGrp="1"/>
          </p:cNvSpPr>
          <p:nvPr>
            <p:ph type="subTitle" idx="1"/>
          </p:nvPr>
        </p:nvSpPr>
        <p:spPr/>
        <p:txBody>
          <a:bodyPr/>
          <a:lstStyle/>
          <a:p>
            <a:r>
              <a:rPr lang="en-US" dirty="0" smtClean="0"/>
              <a:t>1st Annual WSMA Math Bowl</a:t>
            </a:r>
          </a:p>
          <a:p>
            <a:r>
              <a:rPr lang="en-US" dirty="0" smtClean="0"/>
              <a:t>May 27, 2011</a:t>
            </a:r>
            <a:endParaRPr lang="en-US" dirty="0"/>
          </a:p>
        </p:txBody>
      </p:sp>
      <p:sp>
        <p:nvSpPr>
          <p:cNvPr id="6" name="Footer Placeholder 5"/>
          <p:cNvSpPr>
            <a:spLocks noGrp="1"/>
          </p:cNvSpPr>
          <p:nvPr>
            <p:ph type="ftr" sz="quarter" idx="11"/>
          </p:nvPr>
        </p:nvSpPr>
        <p:spPr/>
        <p:txBody>
          <a:bodyPr/>
          <a:lstStyle/>
          <a:p>
            <a:r>
              <a:rPr lang="en-US" dirty="0"/>
              <a:t>This test material is copyright © 2011 by the Washington Student Math Association and may not be distributed or reproduced other than for nonprofit educational purposes without the expressed written permission of WSMA. www.wastudentmath.org</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1511" t="9712" r="10072" b="2878"/>
          <a:stretch/>
        </p:blipFill>
        <p:spPr bwMode="auto">
          <a:xfrm>
            <a:off x="2891191" y="381000"/>
            <a:ext cx="3361619" cy="249809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69631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9</a:t>
            </a:r>
            <a:endParaRPr lang="en-US" dirty="0"/>
          </a:p>
        </p:txBody>
      </p:sp>
      <p:sp>
        <p:nvSpPr>
          <p:cNvPr id="3" name="Content Placeholder 2"/>
          <p:cNvSpPr>
            <a:spLocks noGrp="1"/>
          </p:cNvSpPr>
          <p:nvPr>
            <p:ph idx="1"/>
          </p:nvPr>
        </p:nvSpPr>
        <p:spPr/>
        <p:txBody>
          <a:bodyPr/>
          <a:lstStyle/>
          <a:p>
            <a:r>
              <a:rPr lang="en-US" dirty="0"/>
              <a:t>What is the probability that two randomly selected points on the edge of a unit circle are less than 1 unit apart?</a:t>
            </a:r>
          </a:p>
        </p:txBody>
      </p:sp>
      <p:sp>
        <p:nvSpPr>
          <p:cNvPr id="4" name="Footer Placeholder 3"/>
          <p:cNvSpPr>
            <a:spLocks noGrp="1"/>
          </p:cNvSpPr>
          <p:nvPr>
            <p:ph type="ftr" sz="quarter" idx="11"/>
          </p:nvPr>
        </p:nvSpPr>
        <p:spPr>
          <a:xfrm>
            <a:off x="304800" y="6356350"/>
            <a:ext cx="8229600" cy="365125"/>
          </a:xfrm>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21436366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10</a:t>
            </a:r>
            <a:endParaRPr lang="en-US" dirty="0"/>
          </a:p>
        </p:txBody>
      </p:sp>
      <p:sp>
        <p:nvSpPr>
          <p:cNvPr id="3" name="Content Placeholder 2"/>
          <p:cNvSpPr>
            <a:spLocks noGrp="1"/>
          </p:cNvSpPr>
          <p:nvPr>
            <p:ph idx="1"/>
          </p:nvPr>
        </p:nvSpPr>
        <p:spPr/>
        <p:txBody>
          <a:bodyPr/>
          <a:lstStyle/>
          <a:p>
            <a:r>
              <a:rPr lang="en-US" dirty="0"/>
              <a:t>Express 0.414141414141…</a:t>
            </a:r>
            <a:r>
              <a:rPr lang="en-US" baseline="-25000" dirty="0"/>
              <a:t>5</a:t>
            </a:r>
            <a:r>
              <a:rPr lang="en-US" dirty="0"/>
              <a:t> as a base 10 fraction in lowest terms.</a:t>
            </a:r>
          </a:p>
        </p:txBody>
      </p:sp>
      <p:sp>
        <p:nvSpPr>
          <p:cNvPr id="4" name="Footer Placeholder 3"/>
          <p:cNvSpPr>
            <a:spLocks noGrp="1"/>
          </p:cNvSpPr>
          <p:nvPr>
            <p:ph type="ftr" sz="quarter" idx="11"/>
          </p:nvPr>
        </p:nvSpPr>
        <p:spPr>
          <a:xfrm>
            <a:off x="533400" y="6356350"/>
            <a:ext cx="8458200" cy="365125"/>
          </a:xfrm>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40432151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Extra Problem</a:t>
            </a:r>
            <a:br>
              <a:rPr lang="en-US" smtClean="0"/>
            </a:br>
            <a:r>
              <a:rPr lang="en-US" smtClean="0"/>
              <a:t>(only if needed)</a:t>
            </a:r>
            <a:endParaRPr lang="en-US" dirty="0"/>
          </a:p>
        </p:txBody>
      </p:sp>
      <p:sp>
        <p:nvSpPr>
          <p:cNvPr id="3" name="Content Placeholder 2"/>
          <p:cNvSpPr>
            <a:spLocks noGrp="1"/>
          </p:cNvSpPr>
          <p:nvPr>
            <p:ph idx="1"/>
          </p:nvPr>
        </p:nvSpPr>
        <p:spPr/>
        <p:txBody>
          <a:bodyPr/>
          <a:lstStyle/>
          <a:p>
            <a:r>
              <a:rPr lang="en-US" smtClean="0"/>
              <a:t>The </a:t>
            </a:r>
            <a:r>
              <a:rPr lang="en-US" dirty="0"/>
              <a:t>sum of the length, width, and height of a rectangular prism is 13, and the square of the length of the space diagonal is 65. Find the volume of the prism.</a:t>
            </a:r>
          </a:p>
        </p:txBody>
      </p:sp>
      <p:sp>
        <p:nvSpPr>
          <p:cNvPr id="4" name="Footer Placeholder 3"/>
          <p:cNvSpPr>
            <a:spLocks noGrp="1"/>
          </p:cNvSpPr>
          <p:nvPr>
            <p:ph type="ftr" sz="quarter" idx="11"/>
          </p:nvPr>
        </p:nvSpPr>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39781563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1</a:t>
            </a:r>
            <a:endParaRPr lang="en-US" dirty="0"/>
          </a:p>
        </p:txBody>
      </p:sp>
      <p:sp>
        <p:nvSpPr>
          <p:cNvPr id="3" name="Content Placeholder 2"/>
          <p:cNvSpPr>
            <a:spLocks noGrp="1"/>
          </p:cNvSpPr>
          <p:nvPr>
            <p:ph idx="1"/>
          </p:nvPr>
        </p:nvSpPr>
        <p:spPr/>
        <p:txBody>
          <a:bodyPr/>
          <a:lstStyle/>
          <a:p>
            <a:r>
              <a:rPr lang="en-US" dirty="0"/>
              <a:t>The first term of a sequence is 2011. Each succeeding term is the sum of the cubes of the digits of the previous terms. What is the 2011th term of the sequence?</a:t>
            </a:r>
          </a:p>
        </p:txBody>
      </p:sp>
      <p:sp>
        <p:nvSpPr>
          <p:cNvPr id="4" name="Footer Placeholder 3"/>
          <p:cNvSpPr>
            <a:spLocks noGrp="1"/>
          </p:cNvSpPr>
          <p:nvPr>
            <p:ph type="ftr" sz="quarter" idx="11"/>
          </p:nvPr>
        </p:nvSpPr>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624239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2</a:t>
            </a:r>
            <a:endParaRPr lang="en-US" dirty="0"/>
          </a:p>
        </p:txBody>
      </p:sp>
      <p:sp>
        <p:nvSpPr>
          <p:cNvPr id="3" name="Content Placeholder 2"/>
          <p:cNvSpPr>
            <a:spLocks noGrp="1"/>
          </p:cNvSpPr>
          <p:nvPr>
            <p:ph idx="1"/>
          </p:nvPr>
        </p:nvSpPr>
        <p:spPr/>
        <p:txBody>
          <a:bodyPr/>
          <a:lstStyle/>
          <a:p>
            <a:r>
              <a:rPr lang="en-US" dirty="0"/>
              <a:t>Jocelyn drove her compact car 120 miles home for the weekend and averaged 30 miles per gallon. On the return trip she drove her parents' sedan and averaged only 20 miles per gallon. What was the average gas mileage, in miles per gallon, for the round trip?</a:t>
            </a:r>
          </a:p>
        </p:txBody>
      </p:sp>
      <p:sp>
        <p:nvSpPr>
          <p:cNvPr id="5" name="Footer Placeholder 4"/>
          <p:cNvSpPr>
            <a:spLocks noGrp="1"/>
          </p:cNvSpPr>
          <p:nvPr>
            <p:ph type="ftr" sz="quarter" idx="11"/>
          </p:nvPr>
        </p:nvSpPr>
        <p:spPr>
          <a:xfrm>
            <a:off x="457200" y="6356350"/>
            <a:ext cx="8382000" cy="365125"/>
          </a:xfrm>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2979827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3</a:t>
            </a:r>
            <a:endParaRPr lang="en-US" dirty="0"/>
          </a:p>
        </p:txBody>
      </p:sp>
      <p:sp>
        <p:nvSpPr>
          <p:cNvPr id="3" name="Content Placeholder 2"/>
          <p:cNvSpPr>
            <a:spLocks noGrp="1"/>
          </p:cNvSpPr>
          <p:nvPr>
            <p:ph idx="1"/>
          </p:nvPr>
        </p:nvSpPr>
        <p:spPr/>
        <p:txBody>
          <a:bodyPr/>
          <a:lstStyle/>
          <a:p>
            <a:r>
              <a:rPr lang="en-US" dirty="0"/>
              <a:t>Charles’s house has 3 bedrooms. Each bedroom is 15 feet long, 12 feet wide, and 8 feet high. Charles must paint the walls of all the bedrooms. Doorways and windows, which will not be painted, occupy 60 square feet in each bedroom. How many square feet of walls must be painted?</a:t>
            </a:r>
          </a:p>
        </p:txBody>
      </p:sp>
      <p:sp>
        <p:nvSpPr>
          <p:cNvPr id="4" name="Footer Placeholder 3"/>
          <p:cNvSpPr>
            <a:spLocks noGrp="1"/>
          </p:cNvSpPr>
          <p:nvPr>
            <p:ph type="ftr" sz="quarter" idx="11"/>
          </p:nvPr>
        </p:nvSpPr>
        <p:spPr>
          <a:xfrm>
            <a:off x="457200" y="6356350"/>
            <a:ext cx="8229600" cy="365125"/>
          </a:xfrm>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29745323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4</a:t>
            </a:r>
            <a:endParaRPr lang="en-US" dirty="0"/>
          </a:p>
        </p:txBody>
      </p:sp>
      <p:sp>
        <p:nvSpPr>
          <p:cNvPr id="3" name="Content Placeholder 2"/>
          <p:cNvSpPr>
            <a:spLocks noGrp="1"/>
          </p:cNvSpPr>
          <p:nvPr>
            <p:ph idx="1"/>
          </p:nvPr>
        </p:nvSpPr>
        <p:spPr/>
        <p:txBody>
          <a:bodyPr/>
          <a:lstStyle/>
          <a:p>
            <a:r>
              <a:rPr lang="en-US" i="1" dirty="0" smtClean="0"/>
              <a:t>[Problem 4 was thrown out.]</a:t>
            </a:r>
            <a:endParaRPr lang="en-US" i="1" dirty="0"/>
          </a:p>
        </p:txBody>
      </p:sp>
      <p:sp>
        <p:nvSpPr>
          <p:cNvPr id="4" name="Footer Placeholder 3"/>
          <p:cNvSpPr>
            <a:spLocks noGrp="1"/>
          </p:cNvSpPr>
          <p:nvPr>
            <p:ph type="ftr" sz="quarter" idx="11"/>
          </p:nvPr>
        </p:nvSpPr>
        <p:spPr>
          <a:xfrm>
            <a:off x="152400" y="6356350"/>
            <a:ext cx="8763000" cy="365125"/>
          </a:xfrm>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7372851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5</a:t>
            </a:r>
            <a:endParaRPr lang="en-US" dirty="0"/>
          </a:p>
        </p:txBody>
      </p:sp>
      <p:sp>
        <p:nvSpPr>
          <p:cNvPr id="3" name="Content Placeholder 2"/>
          <p:cNvSpPr>
            <a:spLocks noGrp="1"/>
          </p:cNvSpPr>
          <p:nvPr>
            <p:ph idx="1"/>
          </p:nvPr>
        </p:nvSpPr>
        <p:spPr/>
        <p:txBody>
          <a:bodyPr/>
          <a:lstStyle/>
          <a:p>
            <a:r>
              <a:rPr lang="en-US" dirty="0"/>
              <a:t>Find the length of the longest altitude in a triangle with side lengths 13, 14, and 15.</a:t>
            </a:r>
          </a:p>
        </p:txBody>
      </p:sp>
      <p:sp>
        <p:nvSpPr>
          <p:cNvPr id="4" name="Footer Placeholder 3"/>
          <p:cNvSpPr>
            <a:spLocks noGrp="1"/>
          </p:cNvSpPr>
          <p:nvPr>
            <p:ph type="ftr" sz="quarter" idx="11"/>
          </p:nvPr>
        </p:nvSpPr>
        <p:spPr>
          <a:xfrm>
            <a:off x="457200" y="6356350"/>
            <a:ext cx="8382000" cy="365125"/>
          </a:xfrm>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4743544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6</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a:t>If the sum of an infinite geometric series is 4, what is the common ratio, </a:t>
                </a:r>
                <a14:m>
                  <m:oMath xmlns:m="http://schemas.openxmlformats.org/officeDocument/2006/math">
                    <m:r>
                      <a:rPr lang="en-US" i="1">
                        <a:latin typeface="Cambria Math"/>
                      </a:rPr>
                      <m:t>𝑟</m:t>
                    </m:r>
                  </m:oMath>
                </a14:m>
                <a:r>
                  <a:rPr lang="en-US" dirty="0"/>
                  <a:t>, given that </a:t>
                </a:r>
                <a14:m>
                  <m:oMath xmlns:m="http://schemas.openxmlformats.org/officeDocument/2006/math">
                    <m:r>
                      <a:rPr lang="en-US" i="1">
                        <a:latin typeface="Cambria Math"/>
                      </a:rPr>
                      <m:t>1/</m:t>
                    </m:r>
                    <m:r>
                      <a:rPr lang="en-US" i="1">
                        <a:latin typeface="Cambria Math"/>
                      </a:rPr>
                      <m:t>𝑟</m:t>
                    </m:r>
                  </m:oMath>
                </a14:m>
                <a:r>
                  <a:rPr lang="en-US" dirty="0"/>
                  <a:t> equals the first term of the series?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2222" t="-2206" r="-1333"/>
                </a:stretch>
              </a:blipFill>
            </p:spPr>
            <p:txBody>
              <a:bodyPr/>
              <a:lstStyle/>
              <a:p>
                <a:r>
                  <a:rPr lang="en-US">
                    <a:noFill/>
                  </a:rPr>
                  <a:t> </a:t>
                </a:r>
              </a:p>
            </p:txBody>
          </p:sp>
        </mc:Fallback>
      </mc:AlternateContent>
      <p:sp>
        <p:nvSpPr>
          <p:cNvPr id="4" name="Footer Placeholder 3"/>
          <p:cNvSpPr>
            <a:spLocks noGrp="1"/>
          </p:cNvSpPr>
          <p:nvPr>
            <p:ph type="ftr" sz="quarter" idx="11"/>
          </p:nvPr>
        </p:nvSpPr>
        <p:spPr>
          <a:xfrm>
            <a:off x="304800" y="6356350"/>
            <a:ext cx="8534400" cy="365125"/>
          </a:xfrm>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33096596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7</a:t>
            </a:r>
            <a:endParaRPr lang="en-US" dirty="0"/>
          </a:p>
        </p:txBody>
      </p:sp>
      <p:sp>
        <p:nvSpPr>
          <p:cNvPr id="3" name="Content Placeholder 2"/>
          <p:cNvSpPr>
            <a:spLocks noGrp="1"/>
          </p:cNvSpPr>
          <p:nvPr>
            <p:ph idx="1"/>
          </p:nvPr>
        </p:nvSpPr>
        <p:spPr/>
        <p:txBody>
          <a:bodyPr>
            <a:normAutofit lnSpcReduction="10000"/>
          </a:bodyPr>
          <a:lstStyle/>
          <a:p>
            <a:r>
              <a:rPr lang="en-US" dirty="0"/>
              <a:t>Chris and Christina each bought 12 ounces of coffee in a 16-ounce cup. Chris drank 2 ounces of his coffee and then added 2 ounces of cream. Christina added 2 ounces of cream, stirred the coffee well, and then drank 2 ounces. What is the resulting ratio of the amount of cream in Chris’s coffee to that in Christina’s coffee?</a:t>
            </a:r>
          </a:p>
        </p:txBody>
      </p:sp>
      <p:sp>
        <p:nvSpPr>
          <p:cNvPr id="4" name="Footer Placeholder 3"/>
          <p:cNvSpPr>
            <a:spLocks noGrp="1"/>
          </p:cNvSpPr>
          <p:nvPr>
            <p:ph type="ftr" sz="quarter" idx="11"/>
          </p:nvPr>
        </p:nvSpPr>
        <p:spPr>
          <a:xfrm>
            <a:off x="228600" y="6356350"/>
            <a:ext cx="8610600" cy="365125"/>
          </a:xfrm>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3936318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8</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If </a:t>
                </a:r>
                <a14:m>
                  <m:oMath xmlns:m="http://schemas.openxmlformats.org/officeDocument/2006/math">
                    <m:r>
                      <a:rPr lang="en-US" i="1">
                        <a:latin typeface="Cambria Math"/>
                      </a:rPr>
                      <m:t>𝑎</m:t>
                    </m:r>
                  </m:oMath>
                </a14:m>
                <a:r>
                  <a:rPr lang="en-US" dirty="0"/>
                  <a:t> and </a:t>
                </a:r>
                <a14:m>
                  <m:oMath xmlns:m="http://schemas.openxmlformats.org/officeDocument/2006/math">
                    <m:r>
                      <a:rPr lang="en-US" i="1">
                        <a:latin typeface="Cambria Math"/>
                      </a:rPr>
                      <m:t>𝑏</m:t>
                    </m:r>
                  </m:oMath>
                </a14:m>
                <a:r>
                  <a:rPr lang="en-US" dirty="0"/>
                  <a:t> are consecutive integers where </a:t>
                </a:r>
                <a14:m>
                  <m:oMath xmlns:m="http://schemas.openxmlformats.org/officeDocument/2006/math">
                    <m:r>
                      <a:rPr lang="en-US" i="1">
                        <a:latin typeface="Cambria Math"/>
                      </a:rPr>
                      <m:t>𝑎</m:t>
                    </m:r>
                    <m:r>
                      <a:rPr lang="en-US" i="1">
                        <a:latin typeface="Cambria Math"/>
                      </a:rPr>
                      <m:t>&lt;</m:t>
                    </m:r>
                    <m:r>
                      <a:rPr lang="en-US" i="1">
                        <a:latin typeface="Cambria Math"/>
                      </a:rPr>
                      <m:t>𝑏</m:t>
                    </m:r>
                  </m:oMath>
                </a14:m>
                <a:r>
                  <a:rPr lang="en-US" dirty="0"/>
                  <a:t> and </a:t>
                </a:r>
                <a14:m>
                  <m:oMath xmlns:m="http://schemas.openxmlformats.org/officeDocument/2006/math">
                    <m:r>
                      <a:rPr lang="en-US" i="1">
                        <a:latin typeface="Cambria Math"/>
                      </a:rPr>
                      <m:t>𝑐</m:t>
                    </m:r>
                  </m:oMath>
                </a14:m>
                <a:r>
                  <a:rPr lang="en-US" dirty="0"/>
                  <a:t> is the average of </a:t>
                </a:r>
                <a14:m>
                  <m:oMath xmlns:m="http://schemas.openxmlformats.org/officeDocument/2006/math">
                    <m:r>
                      <a:rPr lang="en-US" i="1">
                        <a:latin typeface="Cambria Math"/>
                      </a:rPr>
                      <m:t>𝑎</m:t>
                    </m:r>
                  </m:oMath>
                </a14:m>
                <a:r>
                  <a:rPr lang="en-US" dirty="0"/>
                  <a:t> and </a:t>
                </a:r>
                <a14:m>
                  <m:oMath xmlns:m="http://schemas.openxmlformats.org/officeDocument/2006/math">
                    <m:r>
                      <a:rPr lang="en-US" i="1">
                        <a:latin typeface="Cambria Math"/>
                      </a:rPr>
                      <m:t>𝑏</m:t>
                    </m:r>
                  </m:oMath>
                </a14:m>
                <a:r>
                  <a:rPr lang="en-US" dirty="0"/>
                  <a:t>, what is the positive difference between </a:t>
                </a:r>
                <a14:m>
                  <m:oMath xmlns:m="http://schemas.openxmlformats.org/officeDocument/2006/math">
                    <m:d>
                      <m:dPr>
                        <m:ctrlPr>
                          <a:rPr lang="en-US" i="1">
                            <a:latin typeface="Cambria Math"/>
                          </a:rPr>
                        </m:ctrlPr>
                      </m:dPr>
                      <m:e>
                        <m:sSup>
                          <m:sSupPr>
                            <m:ctrlPr>
                              <a:rPr lang="en-US" i="1">
                                <a:latin typeface="Cambria Math"/>
                              </a:rPr>
                            </m:ctrlPr>
                          </m:sSupPr>
                          <m:e>
                            <m:r>
                              <a:rPr lang="en-US" i="1">
                                <a:latin typeface="Cambria Math"/>
                              </a:rPr>
                              <m:t>𝑏</m:t>
                            </m:r>
                          </m:e>
                          <m:sup>
                            <m:r>
                              <a:rPr lang="en-US" i="1">
                                <a:latin typeface="Cambria Math"/>
                              </a:rPr>
                              <m:t>2</m:t>
                            </m:r>
                          </m:sup>
                        </m:sSup>
                        <m:r>
                          <a:rPr lang="en-US" i="1">
                            <a:latin typeface="Cambria Math"/>
                          </a:rPr>
                          <m:t>−</m:t>
                        </m:r>
                        <m:sSup>
                          <m:sSupPr>
                            <m:ctrlPr>
                              <a:rPr lang="en-US" i="1">
                                <a:latin typeface="Cambria Math"/>
                              </a:rPr>
                            </m:ctrlPr>
                          </m:sSupPr>
                          <m:e>
                            <m:r>
                              <a:rPr lang="en-US" i="1">
                                <a:latin typeface="Cambria Math"/>
                              </a:rPr>
                              <m:t>𝑐</m:t>
                            </m:r>
                          </m:e>
                          <m:sup>
                            <m:r>
                              <a:rPr lang="en-US" i="1">
                                <a:latin typeface="Cambria Math"/>
                              </a:rPr>
                              <m:t>2</m:t>
                            </m:r>
                          </m:sup>
                        </m:sSup>
                      </m:e>
                    </m:d>
                  </m:oMath>
                </a14:m>
                <a:r>
                  <a:rPr lang="en-US" dirty="0"/>
                  <a:t> and</a:t>
                </a:r>
                <a14:m>
                  <m:oMath xmlns:m="http://schemas.openxmlformats.org/officeDocument/2006/math">
                    <m:sSup>
                      <m:sSupPr>
                        <m:ctrlPr>
                          <a:rPr lang="en-US" i="1">
                            <a:latin typeface="Cambria Math"/>
                          </a:rPr>
                        </m:ctrlPr>
                      </m:sSupPr>
                      <m:e>
                        <m:r>
                          <a:rPr lang="en-US" i="1">
                            <a:latin typeface="Cambria Math"/>
                          </a:rPr>
                          <m:t> (</m:t>
                        </m:r>
                        <m:r>
                          <a:rPr lang="en-US" i="1">
                            <a:latin typeface="Cambria Math"/>
                          </a:rPr>
                          <m:t>𝑐</m:t>
                        </m:r>
                      </m:e>
                      <m:sup>
                        <m:r>
                          <a:rPr lang="en-US" i="1">
                            <a:latin typeface="Cambria Math"/>
                          </a:rPr>
                          <m:t>2</m:t>
                        </m:r>
                      </m:sup>
                    </m:sSup>
                    <m:r>
                      <a:rPr lang="en-US" i="1">
                        <a:latin typeface="Cambria Math"/>
                      </a:rPr>
                      <m:t>−</m:t>
                    </m:r>
                    <m:sSup>
                      <m:sSupPr>
                        <m:ctrlPr>
                          <a:rPr lang="en-US" i="1">
                            <a:latin typeface="Cambria Math"/>
                          </a:rPr>
                        </m:ctrlPr>
                      </m:sSupPr>
                      <m:e>
                        <m:r>
                          <a:rPr lang="en-US" i="1">
                            <a:latin typeface="Cambria Math"/>
                          </a:rPr>
                          <m:t>𝑎</m:t>
                        </m:r>
                      </m:e>
                      <m:sup>
                        <m:r>
                          <a:rPr lang="en-US" i="1">
                            <a:latin typeface="Cambria Math"/>
                          </a:rPr>
                          <m:t>2</m:t>
                        </m:r>
                      </m:sup>
                    </m:sSup>
                    <m:r>
                      <a:rPr lang="en-US" i="1">
                        <a:latin typeface="Cambria Math"/>
                      </a:rPr>
                      <m:t>)</m:t>
                    </m:r>
                  </m:oMath>
                </a14:m>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2222" t="-2206" r="-3111"/>
                </a:stretch>
              </a:blipFill>
            </p:spPr>
            <p:txBody>
              <a:bodyPr/>
              <a:lstStyle/>
              <a:p>
                <a:r>
                  <a:rPr lang="en-US">
                    <a:noFill/>
                  </a:rPr>
                  <a:t> </a:t>
                </a:r>
              </a:p>
            </p:txBody>
          </p:sp>
        </mc:Fallback>
      </mc:AlternateContent>
      <p:sp>
        <p:nvSpPr>
          <p:cNvPr id="4" name="Footer Placeholder 3"/>
          <p:cNvSpPr>
            <a:spLocks noGrp="1"/>
          </p:cNvSpPr>
          <p:nvPr>
            <p:ph type="ftr" sz="quarter" idx="11"/>
          </p:nvPr>
        </p:nvSpPr>
        <p:spPr>
          <a:xfrm>
            <a:off x="457200" y="6356350"/>
            <a:ext cx="8382000" cy="365125"/>
          </a:xfrm>
        </p:spPr>
        <p:txBody>
          <a:bodyPr/>
          <a:lstStyle/>
          <a:p>
            <a:r>
              <a:rPr lang="en-US" smtClean="0"/>
              <a:t>Copyright © 2011 by the Washington Student Math Association</a:t>
            </a:r>
            <a:endParaRPr lang="en-US" dirty="0"/>
          </a:p>
        </p:txBody>
      </p:sp>
    </p:spTree>
    <p:extLst>
      <p:ext uri="{BB962C8B-B14F-4D97-AF65-F5344CB8AC3E}">
        <p14:creationId xmlns:p14="http://schemas.microsoft.com/office/powerpoint/2010/main" val="36763886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TotalTime>
  <Words>564</Words>
  <Application>Microsoft Office PowerPoint</Application>
  <PresentationFormat>On-screen Show (4:3)</PresentationFormat>
  <Paragraphs>38</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Preliminary Round 2</vt:lpstr>
      <vt:lpstr>Problem 1</vt:lpstr>
      <vt:lpstr>Problem 2</vt:lpstr>
      <vt:lpstr>Problem 3</vt:lpstr>
      <vt:lpstr>Problem 4</vt:lpstr>
      <vt:lpstr>Problem 5</vt:lpstr>
      <vt:lpstr>Problem 6</vt:lpstr>
      <vt:lpstr>Problem 7</vt:lpstr>
      <vt:lpstr>Problem 8</vt:lpstr>
      <vt:lpstr>Problem 9</vt:lpstr>
      <vt:lpstr>Problem 10</vt:lpstr>
      <vt:lpstr>Extra Problem (only if needed)</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Preliminary Round 2</dc:title>
  <dc:creator>Washington Student Math Association</dc:creator>
  <cp:lastModifiedBy>Austin Davis</cp:lastModifiedBy>
  <cp:revision>14</cp:revision>
  <dcterms:created xsi:type="dcterms:W3CDTF">2011-05-27T03:49:59Z</dcterms:created>
  <dcterms:modified xsi:type="dcterms:W3CDTF">2011-06-17T03:22:07Z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