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944" y="-48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xmlns="" val="142557166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1" name="Shape 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xmlns="" val="137451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78230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69944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07732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77195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73068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0947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776126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50212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srcRect l="11511" t="9712" r="10071" b="2877"/>
          <a:stretch/>
        </p:blipFill>
        <p:spPr>
          <a:xfrm>
            <a:off x="2341503" y="262147"/>
            <a:ext cx="4364096" cy="3243052"/>
          </a:xfrm>
          <a:prstGeom prst="rect">
            <a:avLst/>
          </a:prstGeom>
          <a:noFill/>
          <a:ln>
            <a:noFill/>
          </a:ln>
        </p:spPr>
      </p:pic>
      <p:sp>
        <p:nvSpPr>
          <p:cNvPr id="85" name="Shape 85"/>
          <p:cNvSpPr txBox="1"/>
          <p:nvPr/>
        </p:nvSpPr>
        <p:spPr>
          <a:xfrm>
            <a:off x="914399" y="3889683"/>
            <a:ext cx="7543800" cy="175432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b="0" i="0" u="none" strike="noStrike" cap="none" baseline="0" dirty="0" smtClean="0">
                <a:solidFill>
                  <a:schemeClr val="dk1"/>
                </a:solidFill>
                <a:latin typeface="Calibri"/>
                <a:ea typeface="Calibri"/>
                <a:cs typeface="Calibri"/>
                <a:sym typeface="Calibri"/>
              </a:rPr>
              <a:t>High School Elimination </a:t>
            </a:r>
            <a:r>
              <a:rPr lang="en-US" sz="3600" b="0" i="0" u="none" strike="noStrike" cap="none" baseline="0" dirty="0">
                <a:solidFill>
                  <a:schemeClr val="dk1"/>
                </a:solidFill>
                <a:latin typeface="Calibri"/>
                <a:ea typeface="Calibri"/>
                <a:cs typeface="Calibri"/>
                <a:sym typeface="Calibri"/>
              </a:rPr>
              <a:t>Tournament</a:t>
            </a:r>
          </a:p>
          <a:p>
            <a:pPr marL="0" marR="0" lvl="0" indent="0" algn="ctr" rtl="0">
              <a:buSzPct val="25000"/>
              <a:buNone/>
            </a:pPr>
            <a:r>
              <a:rPr lang="en-US" sz="3600" b="0" i="0" u="none" strike="noStrike" cap="none" baseline="0" dirty="0">
                <a:solidFill>
                  <a:schemeClr val="dk1"/>
                </a:solidFill>
                <a:latin typeface="Calibri"/>
                <a:ea typeface="Calibri"/>
                <a:cs typeface="Calibri"/>
                <a:sym typeface="Calibri"/>
              </a:rPr>
              <a:t>Round 4</a:t>
            </a:r>
          </a:p>
        </p:txBody>
      </p:sp>
      <p:sp>
        <p:nvSpPr>
          <p:cNvPr id="86" name="Shape 86"/>
          <p:cNvSpPr/>
          <p:nvPr/>
        </p:nvSpPr>
        <p:spPr>
          <a:xfrm>
            <a:off x="2057400" y="5105400"/>
            <a:ext cx="5257799" cy="107721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dirty="0">
                <a:solidFill>
                  <a:srgbClr val="777777"/>
                </a:solidFill>
                <a:latin typeface="Calibri"/>
                <a:ea typeface="Calibri"/>
                <a:cs typeface="Calibri"/>
                <a:sym typeface="Calibri"/>
              </a:rPr>
              <a:t>5</a:t>
            </a:r>
            <a:r>
              <a:rPr lang="en-US" sz="3200" b="0" i="0" u="none" strike="noStrike" cap="none" baseline="30000" dirty="0" smtClean="0">
                <a:solidFill>
                  <a:srgbClr val="777777"/>
                </a:solidFill>
                <a:latin typeface="Calibri"/>
                <a:ea typeface="Calibri"/>
                <a:cs typeface="Calibri"/>
                <a:sym typeface="Calibri"/>
              </a:rPr>
              <a:t>th </a:t>
            </a:r>
            <a:r>
              <a:rPr lang="en-US" sz="3200" b="0" i="0" u="none" strike="noStrike" cap="none" baseline="0" dirty="0">
                <a:solidFill>
                  <a:srgbClr val="777777"/>
                </a:solidFill>
                <a:latin typeface="Calibri"/>
                <a:ea typeface="Calibri"/>
                <a:cs typeface="Calibri"/>
                <a:sym typeface="Calibri"/>
              </a:rPr>
              <a:t>Annual WSMA Math Bowl</a:t>
            </a:r>
          </a:p>
          <a:p>
            <a:pPr marL="0" marR="0" lvl="0" indent="0" algn="ctr" rtl="0">
              <a:buSzPct val="25000"/>
              <a:buNone/>
            </a:pPr>
            <a:r>
              <a:rPr lang="en-US" sz="3200" b="0" i="0" u="none" strike="noStrike" cap="none" baseline="0" dirty="0">
                <a:solidFill>
                  <a:srgbClr val="777777"/>
                </a:solidFill>
                <a:latin typeface="Calibri"/>
                <a:ea typeface="Calibri"/>
                <a:cs typeface="Calibri"/>
                <a:sym typeface="Calibri"/>
              </a:rPr>
              <a:t>March </a:t>
            </a:r>
            <a:r>
              <a:rPr lang="en-US" sz="3200" dirty="0" smtClean="0">
                <a:solidFill>
                  <a:srgbClr val="777777"/>
                </a:solidFill>
                <a:latin typeface="Calibri"/>
                <a:ea typeface="Calibri"/>
                <a:cs typeface="Calibri"/>
                <a:sym typeface="Calibri"/>
              </a:rPr>
              <a:t>7</a:t>
            </a:r>
            <a:r>
              <a:rPr lang="en-US" sz="3200" baseline="30000" dirty="0" smtClean="0">
                <a:solidFill>
                  <a:srgbClr val="777777"/>
                </a:solidFill>
                <a:latin typeface="Calibri"/>
                <a:ea typeface="Calibri"/>
                <a:cs typeface="Calibri"/>
                <a:sym typeface="Calibri"/>
              </a:rPr>
              <a:t>th</a:t>
            </a:r>
            <a:r>
              <a:rPr lang="en-US" sz="3200" b="0" i="0" u="none" strike="noStrike" cap="none" baseline="0" dirty="0" smtClean="0">
                <a:solidFill>
                  <a:srgbClr val="777777"/>
                </a:solidFill>
                <a:latin typeface="Calibri"/>
                <a:ea typeface="Calibri"/>
                <a:cs typeface="Calibri"/>
                <a:sym typeface="Calibri"/>
              </a:rPr>
              <a:t>, 2015</a:t>
            </a:r>
            <a:endParaRPr lang="en-US" sz="3200" b="0" i="0" u="none" strike="noStrike" cap="none" baseline="0" dirty="0">
              <a:solidFill>
                <a:srgbClr val="777777"/>
              </a:solidFill>
              <a:latin typeface="Calibri"/>
              <a:ea typeface="Calibri"/>
              <a:cs typeface="Calibri"/>
              <a:sym typeface="Calibri"/>
            </a:endParaRPr>
          </a:p>
        </p:txBody>
      </p:sp>
      <p:sp>
        <p:nvSpPr>
          <p:cNvPr id="87" name="Shape 87"/>
          <p:cNvSpPr/>
          <p:nvPr/>
        </p:nvSpPr>
        <p:spPr>
          <a:xfrm>
            <a:off x="190500" y="6210326"/>
            <a:ext cx="87630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This test material is copyright © </a:t>
            </a:r>
            <a:r>
              <a:rPr lang="en-US" sz="1200" b="0" i="0" u="none" strike="noStrike" cap="none" baseline="0" dirty="0" smtClean="0">
                <a:solidFill>
                  <a:srgbClr val="777777"/>
                </a:solidFill>
                <a:latin typeface="Calibri"/>
                <a:ea typeface="Calibri"/>
                <a:cs typeface="Calibri"/>
                <a:sym typeface="Calibri"/>
              </a:rPr>
              <a:t>2015</a:t>
            </a:r>
            <a:r>
              <a:rPr lang="en-US" sz="1200" b="0" i="0" u="none" strike="noStrike" cap="none" dirty="0" smtClean="0">
                <a:solidFill>
                  <a:srgbClr val="777777"/>
                </a:solidFill>
                <a:latin typeface="Calibri"/>
                <a:ea typeface="Calibri"/>
                <a:cs typeface="Calibri"/>
                <a:sym typeface="Calibri"/>
              </a:rPr>
              <a:t> </a:t>
            </a:r>
            <a:r>
              <a:rPr lang="en-US" sz="1200" b="0" i="0" u="none" strike="noStrike" cap="none" baseline="0" dirty="0" smtClean="0">
                <a:solidFill>
                  <a:srgbClr val="777777"/>
                </a:solidFill>
                <a:latin typeface="Calibri"/>
                <a:ea typeface="Calibri"/>
                <a:cs typeface="Calibri"/>
                <a:sym typeface="Calibri"/>
              </a:rPr>
              <a:t>by </a:t>
            </a:r>
            <a:r>
              <a:rPr lang="en-US" sz="1200" b="0" i="0" u="none" strike="noStrike" cap="none" baseline="0" dirty="0">
                <a:solidFill>
                  <a:srgbClr val="777777"/>
                </a:solidFill>
                <a:latin typeface="Calibri"/>
                <a:ea typeface="Calibri"/>
                <a:cs typeface="Calibri"/>
                <a:sym typeface="Calibri"/>
              </a:rPr>
              <a:t>the Washington Student Math Association and may not be distributed or reproduced other than for nonprofit educational purposes without the expressed written permission of WSMA. www.wastudentmath.org.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Shape 9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94" name="Shape 9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   </a:t>
            </a:r>
          </a:p>
        </p:txBody>
      </p:sp>
      <mc:AlternateContent xmlns:mc="http://schemas.openxmlformats.org/markup-compatibility/2006">
        <mc:Choice xmlns:a14="http://schemas.microsoft.com/office/drawing/2010/main" xmlns="" Requires="a14">
          <p:sp>
            <p:nvSpPr>
              <p:cNvPr id="95" name="Shape 95"/>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sz="3200" dirty="0" smtClean="0">
                    <a:latin typeface="+mj-lt"/>
                  </a:rPr>
                  <a:t>If an envelope to fit a square </a:t>
                </a:r>
                <a14:m>
                  <m:oMath xmlns:m="http://schemas.openxmlformats.org/officeDocument/2006/math">
                    <m:r>
                      <a:rPr lang="en-US" sz="3200" i="1" dirty="0" smtClean="0">
                        <a:latin typeface="+mj-lt"/>
                      </a:rPr>
                      <m:t>3</m:t>
                    </m:r>
                    <m:r>
                      <a:rPr lang="en-US" sz="3200" i="1" dirty="0" smtClean="0">
                        <a:latin typeface="+mj-lt"/>
                      </a:rPr>
                      <m:t>𝑥</m:t>
                    </m:r>
                    <m:r>
                      <a:rPr lang="en-US" sz="3200" i="1" dirty="0" smtClean="0">
                        <a:latin typeface="+mj-lt"/>
                      </a:rPr>
                      <m:t>3</m:t>
                    </m:r>
                  </m:oMath>
                </a14:m>
                <a:r>
                  <a:rPr lang="en-US" sz="3200" dirty="0">
                    <a:latin typeface="+mj-lt"/>
                  </a:rPr>
                  <a:t> letter has a flap with a </a:t>
                </a:r>
                <a14:m>
                  <m:oMath xmlns:m="http://schemas.openxmlformats.org/officeDocument/2006/math">
                    <m:r>
                      <a:rPr lang="en-US" sz="3200" i="1" dirty="0" smtClean="0">
                        <a:latin typeface="+mj-lt"/>
                      </a:rPr>
                      <m:t>3−2.5−2.5 </m:t>
                    </m:r>
                  </m:oMath>
                </a14:m>
                <a:r>
                  <a:rPr lang="en-US" sz="3200" dirty="0">
                    <a:latin typeface="+mj-lt"/>
                  </a:rPr>
                  <a:t>triangle, what is the area of the envelope with a letter that has exactly </a:t>
                </a:r>
                <a14:m>
                  <m:oMath xmlns:m="http://schemas.openxmlformats.org/officeDocument/2006/math">
                    <m:r>
                      <a:rPr lang="en-US" sz="3200" i="1" dirty="0" smtClean="0">
                        <a:latin typeface="+mj-lt"/>
                      </a:rPr>
                      <m:t>3</m:t>
                    </m:r>
                  </m:oMath>
                </a14:m>
                <a:r>
                  <a:rPr lang="en-US" sz="3200" dirty="0">
                    <a:latin typeface="+mj-lt"/>
                  </a:rPr>
                  <a:t> layers of paper?</a:t>
                </a:r>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mc:Choice>
        <mc:Fallback>
          <p:sp>
            <p:nvSpPr>
              <p:cNvPr id="95" name="Shape 95"/>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926" t="-2669" r="-2815"/>
                </a:stretch>
              </a:blipFill>
              <a:ln>
                <a:noFill/>
              </a:ln>
            </p:spPr>
            <p:txBody>
              <a:bodyPr/>
              <a:lstStyle/>
              <a:p>
                <a:r>
                  <a:rPr lang="en-US">
                    <a:noFill/>
                  </a:rPr>
                  <a:t> </a:t>
                </a:r>
              </a:p>
            </p:txBody>
          </p:sp>
        </mc:Fallback>
      </mc:AlternateContent>
      <p:sp>
        <p:nvSpPr>
          <p:cNvPr id="96" name="Shape 9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02" name="Shape 10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2  </a:t>
            </a:r>
          </a:p>
        </p:txBody>
      </p:sp>
      <mc:AlternateContent xmlns:mc="http://schemas.openxmlformats.org/markup-compatibility/2006">
        <mc:Choice xmlns:a14="http://schemas.microsoft.com/office/drawing/2010/main" xmlns="" Requires="a14">
          <p:sp>
            <p:nvSpPr>
              <p:cNvPr id="103" name="Shape 10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lgn="ctr">
                  <a:spcBef>
                    <a:spcPts val="0"/>
                  </a:spcBef>
                  <a:buSzPct val="25000"/>
                  <a:buNone/>
                </a:pPr>
                <a:r>
                  <a:rPr lang="en-US" sz="3200" dirty="0" smtClean="0"/>
                  <a:t>Find the horizontal asymptote of the quantity </a:t>
                </a:r>
                <a14:m>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8</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𝑥</m:t>
                            </m:r>
                          </m:e>
                          <m:sup>
                            <m:r>
                              <a:rPr lang="en-US" sz="4800" b="0" i="1" smtClean="0">
                                <a:latin typeface="Cambria Math" panose="02040503050406030204" pitchFamily="18" charset="0"/>
                              </a:rPr>
                              <m:t>4</m:t>
                            </m:r>
                          </m:sup>
                        </m:sSup>
                        <m:r>
                          <a:rPr lang="en-US" sz="4800" b="0" i="1" smtClean="0">
                            <a:latin typeface="Cambria Math" panose="02040503050406030204" pitchFamily="18" charset="0"/>
                          </a:rPr>
                          <m:t>+3</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𝑥</m:t>
                            </m:r>
                          </m:e>
                          <m:sup>
                            <m:r>
                              <a:rPr lang="en-US" sz="4800" b="0" i="1" smtClean="0">
                                <a:latin typeface="Cambria Math" panose="02040503050406030204" pitchFamily="18" charset="0"/>
                              </a:rPr>
                              <m:t>3</m:t>
                            </m:r>
                          </m:sup>
                        </m:sSup>
                        <m:r>
                          <a:rPr lang="en-US" sz="4800" b="0" i="1" smtClean="0">
                            <a:latin typeface="Cambria Math" panose="02040503050406030204" pitchFamily="18" charset="0"/>
                          </a:rPr>
                          <m:t>+2</m:t>
                        </m:r>
                      </m:num>
                      <m:den>
                        <m:r>
                          <a:rPr lang="en-US" sz="4800" b="0" i="1" smtClean="0">
                            <a:latin typeface="Cambria Math" panose="02040503050406030204" pitchFamily="18" charset="0"/>
                          </a:rPr>
                          <m:t>4</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𝑥</m:t>
                            </m:r>
                          </m:e>
                          <m:sup>
                            <m:r>
                              <a:rPr lang="en-US" sz="4800" b="0" i="1" smtClean="0">
                                <a:latin typeface="Cambria Math" panose="02040503050406030204" pitchFamily="18" charset="0"/>
                              </a:rPr>
                              <m:t>2</m:t>
                            </m:r>
                          </m:sup>
                        </m:sSup>
                        <m:r>
                          <a:rPr lang="en-US" sz="4800" b="0" i="1" smtClean="0">
                            <a:latin typeface="Cambria Math" panose="02040503050406030204" pitchFamily="18" charset="0"/>
                          </a:rPr>
                          <m:t>+2</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𝑥</m:t>
                            </m:r>
                          </m:e>
                          <m:sup>
                            <m:r>
                              <a:rPr lang="en-US" sz="4800" b="0" i="1" smtClean="0">
                                <a:latin typeface="Cambria Math" panose="02040503050406030204" pitchFamily="18" charset="0"/>
                              </a:rPr>
                              <m:t>4</m:t>
                            </m:r>
                          </m:sup>
                        </m:sSup>
                      </m:den>
                    </m:f>
                  </m:oMath>
                </a14:m>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mc:Choice>
        <mc:Fallback>
          <p:sp>
            <p:nvSpPr>
              <p:cNvPr id="103" name="Shape 103"/>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481" t="-2669" r="-2889"/>
                </a:stretch>
              </a:blipFill>
              <a:ln>
                <a:noFill/>
              </a:ln>
            </p:spPr>
            <p:txBody>
              <a:bodyPr/>
              <a:lstStyle/>
              <a:p>
                <a:r>
                  <a:rPr lang="en-US">
                    <a:noFill/>
                  </a:rPr>
                  <a:t> </a:t>
                </a:r>
              </a:p>
            </p:txBody>
          </p:sp>
        </mc:Fallback>
      </mc:AlternateContent>
      <p:sp>
        <p:nvSpPr>
          <p:cNvPr id="104" name="Shape 10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0" name="Shape 11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3   </a:t>
            </a:r>
          </a:p>
        </p:txBody>
      </p:sp>
      <p:sp>
        <p:nvSpPr>
          <p:cNvPr id="111" name="Shape 11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sz="3200" dirty="0"/>
              <a:t>What is the probability of a person flipping a </a:t>
            </a:r>
            <a:r>
              <a:rPr lang="en-US" sz="3200" dirty="0" smtClean="0"/>
              <a:t>fair coin </a:t>
            </a:r>
            <a:r>
              <a:rPr lang="en-US" sz="3200" dirty="0"/>
              <a:t>5 </a:t>
            </a:r>
            <a:r>
              <a:rPr lang="en-US" sz="3200" dirty="0" smtClean="0"/>
              <a:t>times </a:t>
            </a:r>
            <a:r>
              <a:rPr lang="en-US" sz="3200" dirty="0"/>
              <a:t>and getting exactly 2 tails?</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112" name="Shape 11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8" name="Shape 11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4   </a:t>
            </a:r>
          </a:p>
        </p:txBody>
      </p:sp>
      <p:sp>
        <p:nvSpPr>
          <p:cNvPr id="119" name="Shape 11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sz="3200" dirty="0"/>
              <a:t>5 friends decide to meet at Jake’s Cafe in Seattle. However, there are five different Jake’s Cafe locations in Seattle and they never agreed to meet at which cafe, so they all choose one at random. What is the probability that they all end up at different Jake’s? </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120" name="Shape 120"/>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26" name="Shape 12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5   </a:t>
            </a:r>
          </a:p>
        </p:txBody>
      </p:sp>
      <mc:AlternateContent xmlns:mc="http://schemas.openxmlformats.org/markup-compatibility/2006">
        <mc:Choice xmlns:a14="http://schemas.microsoft.com/office/drawing/2010/main" xmlns="" Requires="a14">
          <p:sp>
            <p:nvSpPr>
              <p:cNvPr id="127" name="Shape 127"/>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sz="3200" dirty="0" smtClean="0"/>
                  <a:t>Find the value of </a:t>
                </a:r>
                <a14:m>
                  <m:oMath xmlns:m="http://schemas.openxmlformats.org/officeDocument/2006/math">
                    <m:sSup>
                      <m:sSupPr>
                        <m:ctrlPr>
                          <a:rPr lang="en-US" sz="3200" b="0" i="1" smtClean="0">
                            <a:latin typeface="Cambria Math" panose="02040503050406030204" pitchFamily="18" charset="0"/>
                          </a:rPr>
                        </m:ctrlPr>
                      </m:sSupPr>
                      <m:e>
                        <m:d>
                          <m:dPr>
                            <m:ctrlPr>
                              <a:rPr lang="en-US" sz="3200" b="0" i="1" smtClean="0">
                                <a:latin typeface="Cambria Math" panose="02040503050406030204" pitchFamily="18" charset="0"/>
                              </a:rPr>
                            </m:ctrlPr>
                          </m:dPr>
                          <m:e>
                            <m:rad>
                              <m:radPr>
                                <m:degHide m:val="on"/>
                                <m:ctrlPr>
                                  <a:rPr lang="en-US" sz="3200" b="0" i="1" smtClean="0">
                                    <a:latin typeface="Cambria Math" panose="02040503050406030204" pitchFamily="18" charset="0"/>
                                  </a:rPr>
                                </m:ctrlPr>
                              </m:radPr>
                              <m:deg/>
                              <m:e>
                                <m:r>
                                  <a:rPr lang="en-US" sz="3200" b="0" i="1" smtClean="0">
                                    <a:latin typeface="Cambria Math" panose="02040503050406030204" pitchFamily="18" charset="0"/>
                                  </a:rPr>
                                  <m:t>2</m:t>
                                </m:r>
                              </m:e>
                            </m:rad>
                            <m:r>
                              <a:rPr lang="en-US" sz="3200" b="0" i="1" smtClean="0">
                                <a:latin typeface="Cambria Math" panose="02040503050406030204" pitchFamily="18" charset="0"/>
                              </a:rPr>
                              <m:t>−</m:t>
                            </m:r>
                            <m:rad>
                              <m:radPr>
                                <m:degHide m:val="on"/>
                                <m:ctrlPr>
                                  <a:rPr lang="en-US" sz="3200" b="0" i="1" smtClean="0">
                                    <a:latin typeface="Cambria Math" panose="02040503050406030204" pitchFamily="18" charset="0"/>
                                  </a:rPr>
                                </m:ctrlPr>
                              </m:radPr>
                              <m:deg/>
                              <m:e>
                                <m:r>
                                  <a:rPr lang="en-US" sz="3200" b="0" i="1" smtClean="0">
                                    <a:latin typeface="Cambria Math" panose="02040503050406030204" pitchFamily="18" charset="0"/>
                                  </a:rPr>
                                  <m:t>3</m:t>
                                </m:r>
                              </m:e>
                            </m:rad>
                          </m:e>
                        </m:d>
                      </m:e>
                      <m:sup>
                        <m:r>
                          <a:rPr lang="en-US" sz="3200" b="0" i="1" smtClean="0">
                            <a:latin typeface="Cambria Math" panose="02040503050406030204" pitchFamily="18" charset="0"/>
                          </a:rPr>
                          <m:t>2</m:t>
                        </m:r>
                      </m:sup>
                    </m:sSup>
                  </m:oMath>
                </a14:m>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mc:Choice>
        <mc:Fallback>
          <p:sp>
            <p:nvSpPr>
              <p:cNvPr id="127" name="Shape 127"/>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926"/>
                </a:stretch>
              </a:blipFill>
              <a:ln>
                <a:noFill/>
              </a:ln>
            </p:spPr>
            <p:txBody>
              <a:bodyPr/>
              <a:lstStyle/>
              <a:p>
                <a:r>
                  <a:rPr lang="en-US">
                    <a:noFill/>
                  </a:rPr>
                  <a:t> </a:t>
                </a:r>
              </a:p>
            </p:txBody>
          </p:sp>
        </mc:Fallback>
      </mc:AlternateContent>
      <p:sp>
        <p:nvSpPr>
          <p:cNvPr id="128" name="Shape 128"/>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34" name="Shape 13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6   </a:t>
            </a:r>
          </a:p>
        </p:txBody>
      </p:sp>
      <p:sp>
        <p:nvSpPr>
          <p:cNvPr id="135" name="Shape 135"/>
          <p:cNvSpPr txBox="1">
            <a:spLocks noGrp="1"/>
          </p:cNvSpPr>
          <p:nvPr>
            <p:ph type="body" idx="1"/>
          </p:nvPr>
        </p:nvSpPr>
        <p:spPr>
          <a:xfrm>
            <a:off x="457200" y="2438400"/>
            <a:ext cx="8458200" cy="3657600"/>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sz="3200" dirty="0"/>
              <a:t>Here is a pattern: ABBCCCDDDDEEEEE… and the pattern repeats after Z is written 26 times. What is the 354th letter? </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136" name="Shape 13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 by </a:t>
            </a:r>
            <a:r>
              <a:rPr lang="en-US" sz="1200" b="0" i="0" u="none" strike="noStrike" cap="none" baseline="0" dirty="0">
                <a:solidFill>
                  <a:srgbClr val="777777"/>
                </a:solidFill>
                <a:latin typeface="Calibri"/>
                <a:ea typeface="Calibri"/>
                <a:cs typeface="Calibri"/>
                <a:sym typeface="Calibri"/>
              </a:rPr>
              <a:t>the Washington Student Math Association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42" name="Shape 14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7   </a:t>
            </a:r>
          </a:p>
        </p:txBody>
      </p:sp>
      <mc:AlternateContent xmlns:mc="http://schemas.openxmlformats.org/markup-compatibility/2006">
        <mc:Choice xmlns:a14="http://schemas.microsoft.com/office/drawing/2010/main" xmlns="" Requires="a14">
          <p:sp>
            <p:nvSpPr>
              <p:cNvPr id="143" name="Shape 14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spcBef>
                    <a:spcPts val="0"/>
                  </a:spcBef>
                  <a:buSzPct val="100000"/>
                  <a:buNone/>
                </a:pPr>
                <a:r>
                  <a:rPr lang="en-US" sz="3200" dirty="0" smtClean="0"/>
                  <a:t>What is the sum of the digits of the value</a:t>
                </a:r>
              </a:p>
              <a:p>
                <a:pPr marL="0" lvl="0" indent="0">
                  <a:spcBef>
                    <a:spcPts val="0"/>
                  </a:spcBef>
                  <a:buSzPct val="100000"/>
                  <a:buNone/>
                </a:pPr>
                <a:endParaRPr lang="en-US" sz="3200" dirty="0" smtClean="0"/>
              </a:p>
              <a:p>
                <a:pPr marL="0" lvl="0" indent="0" algn="ctr">
                  <a:spcBef>
                    <a:spcPts val="0"/>
                  </a:spcBef>
                  <a:buSzPct val="100000"/>
                  <a:buNone/>
                </a:pPr>
                <a14:m>
                  <m:oMath xmlns:m="http://schemas.openxmlformats.org/officeDocument/2006/math">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20</m:t>
                        </m:r>
                      </m:sup>
                    </m:sSup>
                    <m:r>
                      <a:rPr lang="en-US" sz="3200" b="0" i="1" smtClean="0">
                        <a:latin typeface="Cambria Math" panose="02040503050406030204" pitchFamily="18" charset="0"/>
                      </a:rPr>
                      <m:t> </m:t>
                    </m:r>
                    <m:r>
                      <a:rPr lang="en-US" sz="3200" b="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5</m:t>
                        </m:r>
                      </m:e>
                      <m:sup>
                        <m:r>
                          <a:rPr lang="en-US" sz="3200" b="0" i="1" smtClean="0">
                            <a:latin typeface="Cambria Math" panose="02040503050406030204" pitchFamily="18" charset="0"/>
                          </a:rPr>
                          <m:t>15</m:t>
                        </m:r>
                      </m:sup>
                    </m:sSup>
                  </m:oMath>
                </a14:m>
                <a:r>
                  <a:rPr lang="en-US" sz="3200" dirty="0" smtClean="0"/>
                  <a:t>?</a:t>
                </a:r>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mc:Choice>
        <mc:Fallback>
          <p:sp>
            <p:nvSpPr>
              <p:cNvPr id="143" name="Shape 143"/>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926" t="-2669"/>
                </a:stretch>
              </a:blipFill>
              <a:ln>
                <a:noFill/>
              </a:ln>
            </p:spPr>
            <p:txBody>
              <a:bodyPr/>
              <a:lstStyle/>
              <a:p>
                <a:r>
                  <a:rPr lang="en-US">
                    <a:noFill/>
                  </a:rPr>
                  <a:t> </a:t>
                </a:r>
              </a:p>
            </p:txBody>
          </p:sp>
        </mc:Fallback>
      </mc:AlternateContent>
      <p:sp>
        <p:nvSpPr>
          <p:cNvPr id="144" name="Shape 14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a:t>
            </a:r>
            <a:r>
              <a:rPr lang="en-US" sz="1200" b="0" i="0" u="none" strike="noStrike" cap="none" dirty="0" smtClean="0">
                <a:solidFill>
                  <a:srgbClr val="777777"/>
                </a:solidFill>
                <a:latin typeface="Calibri"/>
                <a:ea typeface="Calibri"/>
                <a:cs typeface="Calibri"/>
                <a:sym typeface="Calibri"/>
              </a:rPr>
              <a:t> </a:t>
            </a:r>
            <a:r>
              <a:rPr lang="en-US" sz="1200" b="0" i="0" u="none" strike="noStrike" cap="none" baseline="0" dirty="0" smtClean="0">
                <a:solidFill>
                  <a:srgbClr val="777777"/>
                </a:solidFill>
                <a:latin typeface="Calibri"/>
                <a:ea typeface="Calibri"/>
                <a:cs typeface="Calibri"/>
                <a:sym typeface="Calibri"/>
              </a:rPr>
              <a:t>by </a:t>
            </a:r>
            <a:r>
              <a:rPr lang="en-US" sz="1200" b="0" i="0" u="none" strike="noStrike" cap="none" baseline="0" dirty="0">
                <a:solidFill>
                  <a:srgbClr val="777777"/>
                </a:solidFill>
                <a:latin typeface="Calibri"/>
                <a:ea typeface="Calibri"/>
                <a:cs typeface="Calibri"/>
                <a:sym typeface="Calibri"/>
              </a:rPr>
              <a:t>the Washington Student Math Association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50" name="Shape 15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Extra Question</a:t>
            </a:r>
          </a:p>
        </p:txBody>
      </p:sp>
      <p:sp>
        <p:nvSpPr>
          <p:cNvPr id="151" name="Shape 15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3200" b="0" i="0" u="none" strike="noStrike" cap="none" baseline="0" dirty="0">
                <a:solidFill>
                  <a:schemeClr val="dk1"/>
                </a:solidFill>
                <a:latin typeface="Calibri"/>
                <a:ea typeface="Calibri"/>
                <a:cs typeface="Calibri"/>
                <a:sym typeface="Calibri"/>
              </a:rPr>
              <a:t>Steven is mixing solution A which has a concentration of 8% and solution B which has a concentration of 13% in order to produce 1L of solution C with concentration of 10%. Find the volume of solution B needed for this process in </a:t>
            </a:r>
            <a:r>
              <a:rPr lang="en-US" sz="3200" b="0" i="0" u="none" strike="noStrike" cap="none" baseline="0" dirty="0" smtClean="0">
                <a:solidFill>
                  <a:schemeClr val="dk1"/>
                </a:solidFill>
                <a:latin typeface="Calibri"/>
                <a:ea typeface="Calibri"/>
                <a:cs typeface="Calibri"/>
                <a:sym typeface="Calibri"/>
              </a:rPr>
              <a:t>liters.</a:t>
            </a:r>
            <a:endParaRPr lang="en-US" sz="3200" b="0" i="0" u="none" strike="noStrike" cap="none" baseline="0" dirty="0">
              <a:solidFill>
                <a:schemeClr val="dk1"/>
              </a:solidFill>
              <a:latin typeface="Calibri"/>
              <a:ea typeface="Calibri"/>
              <a:cs typeface="Calibri"/>
              <a:sym typeface="Calibri"/>
            </a:endParaRPr>
          </a:p>
        </p:txBody>
      </p:sp>
      <p:sp>
        <p:nvSpPr>
          <p:cNvPr id="152" name="Shape 15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2015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284</Words>
  <Application>Microsoft Office PowerPoint</Application>
  <PresentationFormat>On-screen Show (4:3)</PresentationFormat>
  <Paragraphs>30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Problem 1   </vt:lpstr>
      <vt:lpstr>Problem 2  </vt:lpstr>
      <vt:lpstr>Problem 3   </vt:lpstr>
      <vt:lpstr>Problem 4   </vt:lpstr>
      <vt:lpstr>Problem 5   </vt:lpstr>
      <vt:lpstr>Problem 6   </vt:lpstr>
      <vt:lpstr>Problem 7   </vt:lpstr>
      <vt:lpstr>Extra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Kim</dc:creator>
  <cp:lastModifiedBy>Laura Hu</cp:lastModifiedBy>
  <cp:revision>6</cp:revision>
  <dcterms:modified xsi:type="dcterms:W3CDTF">2015-03-02T02:16:18Z</dcterms:modified>
</cp:coreProperties>
</file>